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4" r:id="rId9"/>
    <p:sldId id="260" r:id="rId10"/>
    <p:sldId id="262" r:id="rId1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75B6"/>
    <a:srgbClr val="E2F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16" autoAdjust="0"/>
  </p:normalViewPr>
  <p:slideViewPr>
    <p:cSldViewPr snapToGrid="0" showGuides="1">
      <p:cViewPr varScale="1">
        <p:scale>
          <a:sx n="102" d="100"/>
          <a:sy n="102" d="100"/>
        </p:scale>
        <p:origin x="2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6B7A7A-9A9F-438D-B11A-561D44530A77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6789"/>
            <a:ext cx="5438140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975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0927BA-54AC-48B0-B340-911A20F163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439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0927BA-54AC-48B0-B340-911A20F1631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481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0927BA-54AC-48B0-B340-911A20F1631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859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25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00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023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414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76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636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343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855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78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41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microsoft.com/office/2007/relationships/hdphoto" Target="../media/hdphoto2.wdp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microsoft.com/office/2007/relationships/hdphoto" Target="../media/hdphoto1.wdp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20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67408" y="2373709"/>
            <a:ext cx="7258051" cy="110804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2021</a:t>
            </a:r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학년도 </a:t>
            </a:r>
            <a:r>
              <a:rPr lang="en-US" altLang="ko-KR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학기</a:t>
            </a:r>
            <a:endParaRPr lang="en-US" altLang="ko-KR" sz="2000" dirty="0" smtClean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쏠</a:t>
            </a:r>
            <a:r>
              <a:rPr lang="en-US" altLang="ko-KR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(SOL) </a:t>
            </a:r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한양대학교 </a:t>
            </a:r>
            <a:r>
              <a:rPr lang="ko-KR" altLang="en-US" sz="2000" dirty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학생증 체크카드 신청 프로세스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61202" y="3745758"/>
            <a:ext cx="327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1.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안내사항</a:t>
            </a:r>
            <a:endParaRPr lang="en-US" altLang="ko-KR" dirty="0" smtClean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/>
            <a:endParaRPr lang="en-US" altLang="ko-KR" dirty="0" smtClean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/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2.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학생증 체크카드 신청절차</a:t>
            </a:r>
            <a:endParaRPr lang="en-US" altLang="ko-KR" dirty="0" smtClean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/>
            <a:endParaRPr lang="en-US" altLang="ko-KR" dirty="0" smtClean="0">
              <a:solidFill>
                <a:schemeClr val="bg1">
                  <a:lumMod val="50000"/>
                </a:schemeClr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/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3.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Q&amp;A</a:t>
            </a:r>
          </a:p>
        </p:txBody>
      </p:sp>
    </p:spTree>
    <p:extLst>
      <p:ext uri="{BB962C8B-B14F-4D97-AF65-F5344CB8AC3E}">
        <p14:creationId xmlns:p14="http://schemas.microsoft.com/office/powerpoint/2010/main" val="78329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1.  </a:t>
            </a:r>
            <a:r>
              <a:rPr lang="ko-KR" altLang="en-US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안내사항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1227163"/>
            <a:ext cx="9144000" cy="551468"/>
          </a:xfrm>
          <a:prstGeom prst="rect">
            <a:avLst/>
          </a:prstGeom>
          <a:noFill/>
          <a:ln w="25400"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다음의 항목들을 미리 준비해주시면 훨씬 빠른 신청이 가능합니다</a:t>
            </a:r>
          </a:p>
        </p:txBody>
      </p:sp>
      <p:sp>
        <p:nvSpPr>
          <p:cNvPr id="6" name="Tekstboks 84"/>
          <p:cNvSpPr txBox="1">
            <a:spLocks noChangeArrowheads="1"/>
          </p:cNvSpPr>
          <p:nvPr/>
        </p:nvSpPr>
        <p:spPr bwMode="auto">
          <a:xfrm>
            <a:off x="654318" y="5454791"/>
            <a:ext cx="7921625" cy="375873"/>
          </a:xfrm>
          <a:prstGeom prst="rect">
            <a:avLst/>
          </a:prstGeom>
          <a:solidFill>
            <a:srgbClr val="2E75B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27000" tIns="27000" rIns="27000" bIns="5400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 latinLnBrk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 계좌가 없는 분들은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</a:t>
            </a:r>
            <a:r>
              <a:rPr lang="en-US" altLang="ko-KR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동시 개설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로 진행해주세요</a:t>
            </a:r>
            <a:r>
              <a:rPr lang="en-US" altLang="ko-KR" b="1" kern="0" noProof="1" smtClean="0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</a:t>
            </a:r>
            <a:endParaRPr lang="en-US" altLang="ko-KR" b="1" kern="0" noProof="1">
              <a:ln>
                <a:solidFill>
                  <a:srgbClr val="ED1D8F">
                    <a:alpha val="0"/>
                  </a:srgbClr>
                </a:solidFill>
              </a:ln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71925" y="5250494"/>
            <a:ext cx="345366" cy="299628"/>
            <a:chOff x="-1804988" y="3211513"/>
            <a:chExt cx="587375" cy="509588"/>
          </a:xfrm>
          <a:solidFill>
            <a:srgbClr val="EE4242"/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-1471613" y="3211513"/>
              <a:ext cx="254000" cy="509588"/>
            </a:xfrm>
            <a:custGeom>
              <a:avLst/>
              <a:gdLst>
                <a:gd name="T0" fmla="*/ 1101 w 1101"/>
                <a:gd name="T1" fmla="*/ 1107 h 2208"/>
                <a:gd name="T2" fmla="*/ 400 w 1101"/>
                <a:gd name="T3" fmla="*/ 1107 h 2208"/>
                <a:gd name="T4" fmla="*/ 1101 w 1101"/>
                <a:gd name="T5" fmla="*/ 400 h 2208"/>
                <a:gd name="T6" fmla="*/ 1101 w 1101"/>
                <a:gd name="T7" fmla="*/ 0 h 2208"/>
                <a:gd name="T8" fmla="*/ 0 w 1101"/>
                <a:gd name="T9" fmla="*/ 1107 h 2208"/>
                <a:gd name="T10" fmla="*/ 0 w 1101"/>
                <a:gd name="T11" fmla="*/ 1107 h 2208"/>
                <a:gd name="T12" fmla="*/ 0 w 1101"/>
                <a:gd name="T13" fmla="*/ 1117 h 2208"/>
                <a:gd name="T14" fmla="*/ 0 w 1101"/>
                <a:gd name="T15" fmla="*/ 2208 h 2208"/>
                <a:gd name="T16" fmla="*/ 1101 w 1101"/>
                <a:gd name="T17" fmla="*/ 2208 h 2208"/>
                <a:gd name="T18" fmla="*/ 1101 w 1101"/>
                <a:gd name="T19" fmla="*/ 1107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1107"/>
                  </a:moveTo>
                  <a:lnTo>
                    <a:pt x="400" y="1107"/>
                  </a:lnTo>
                  <a:cubicBezTo>
                    <a:pt x="406" y="721"/>
                    <a:pt x="716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lnTo>
                    <a:pt x="1101" y="110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-1804988" y="3211513"/>
              <a:ext cx="255588" cy="509588"/>
            </a:xfrm>
            <a:custGeom>
              <a:avLst/>
              <a:gdLst>
                <a:gd name="T0" fmla="*/ 1101 w 1101"/>
                <a:gd name="T1" fmla="*/ 2208 h 2208"/>
                <a:gd name="T2" fmla="*/ 1101 w 1101"/>
                <a:gd name="T3" fmla="*/ 1107 h 2208"/>
                <a:gd name="T4" fmla="*/ 400 w 1101"/>
                <a:gd name="T5" fmla="*/ 1107 h 2208"/>
                <a:gd name="T6" fmla="*/ 1101 w 1101"/>
                <a:gd name="T7" fmla="*/ 400 h 2208"/>
                <a:gd name="T8" fmla="*/ 1101 w 1101"/>
                <a:gd name="T9" fmla="*/ 0 h 2208"/>
                <a:gd name="T10" fmla="*/ 0 w 1101"/>
                <a:gd name="T11" fmla="*/ 1107 h 2208"/>
                <a:gd name="T12" fmla="*/ 0 w 1101"/>
                <a:gd name="T13" fmla="*/ 1107 h 2208"/>
                <a:gd name="T14" fmla="*/ 0 w 1101"/>
                <a:gd name="T15" fmla="*/ 1117 h 2208"/>
                <a:gd name="T16" fmla="*/ 0 w 1101"/>
                <a:gd name="T17" fmla="*/ 2208 h 2208"/>
                <a:gd name="T18" fmla="*/ 1101 w 1101"/>
                <a:gd name="T19" fmla="*/ 2208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2208"/>
                  </a:moveTo>
                  <a:lnTo>
                    <a:pt x="1101" y="1107"/>
                  </a:lnTo>
                  <a:lnTo>
                    <a:pt x="400" y="1107"/>
                  </a:lnTo>
                  <a:cubicBezTo>
                    <a:pt x="406" y="721"/>
                    <a:pt x="717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 flipH="1" flipV="1">
            <a:off x="8011004" y="5728392"/>
            <a:ext cx="345366" cy="299628"/>
            <a:chOff x="-1804988" y="3211513"/>
            <a:chExt cx="587375" cy="509588"/>
          </a:xfrm>
          <a:solidFill>
            <a:srgbClr val="EE4242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-1471613" y="3211513"/>
              <a:ext cx="254000" cy="509588"/>
            </a:xfrm>
            <a:custGeom>
              <a:avLst/>
              <a:gdLst>
                <a:gd name="T0" fmla="*/ 1101 w 1101"/>
                <a:gd name="T1" fmla="*/ 1107 h 2208"/>
                <a:gd name="T2" fmla="*/ 400 w 1101"/>
                <a:gd name="T3" fmla="*/ 1107 h 2208"/>
                <a:gd name="T4" fmla="*/ 1101 w 1101"/>
                <a:gd name="T5" fmla="*/ 400 h 2208"/>
                <a:gd name="T6" fmla="*/ 1101 w 1101"/>
                <a:gd name="T7" fmla="*/ 0 h 2208"/>
                <a:gd name="T8" fmla="*/ 0 w 1101"/>
                <a:gd name="T9" fmla="*/ 1107 h 2208"/>
                <a:gd name="T10" fmla="*/ 0 w 1101"/>
                <a:gd name="T11" fmla="*/ 1107 h 2208"/>
                <a:gd name="T12" fmla="*/ 0 w 1101"/>
                <a:gd name="T13" fmla="*/ 1117 h 2208"/>
                <a:gd name="T14" fmla="*/ 0 w 1101"/>
                <a:gd name="T15" fmla="*/ 2208 h 2208"/>
                <a:gd name="T16" fmla="*/ 1101 w 1101"/>
                <a:gd name="T17" fmla="*/ 2208 h 2208"/>
                <a:gd name="T18" fmla="*/ 1101 w 1101"/>
                <a:gd name="T19" fmla="*/ 1107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1107"/>
                  </a:moveTo>
                  <a:lnTo>
                    <a:pt x="400" y="1107"/>
                  </a:lnTo>
                  <a:cubicBezTo>
                    <a:pt x="406" y="721"/>
                    <a:pt x="716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lnTo>
                    <a:pt x="1101" y="110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-1804988" y="3211513"/>
              <a:ext cx="255588" cy="509588"/>
            </a:xfrm>
            <a:custGeom>
              <a:avLst/>
              <a:gdLst>
                <a:gd name="T0" fmla="*/ 1101 w 1101"/>
                <a:gd name="T1" fmla="*/ 2208 h 2208"/>
                <a:gd name="T2" fmla="*/ 1101 w 1101"/>
                <a:gd name="T3" fmla="*/ 1107 h 2208"/>
                <a:gd name="T4" fmla="*/ 400 w 1101"/>
                <a:gd name="T5" fmla="*/ 1107 h 2208"/>
                <a:gd name="T6" fmla="*/ 1101 w 1101"/>
                <a:gd name="T7" fmla="*/ 400 h 2208"/>
                <a:gd name="T8" fmla="*/ 1101 w 1101"/>
                <a:gd name="T9" fmla="*/ 0 h 2208"/>
                <a:gd name="T10" fmla="*/ 0 w 1101"/>
                <a:gd name="T11" fmla="*/ 1107 h 2208"/>
                <a:gd name="T12" fmla="*/ 0 w 1101"/>
                <a:gd name="T13" fmla="*/ 1107 h 2208"/>
                <a:gd name="T14" fmla="*/ 0 w 1101"/>
                <a:gd name="T15" fmla="*/ 1117 h 2208"/>
                <a:gd name="T16" fmla="*/ 0 w 1101"/>
                <a:gd name="T17" fmla="*/ 2208 h 2208"/>
                <a:gd name="T18" fmla="*/ 1101 w 1101"/>
                <a:gd name="T19" fmla="*/ 2208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2208"/>
                  </a:moveTo>
                  <a:lnTo>
                    <a:pt x="1101" y="1107"/>
                  </a:lnTo>
                  <a:lnTo>
                    <a:pt x="400" y="1107"/>
                  </a:lnTo>
                  <a:cubicBezTo>
                    <a:pt x="406" y="721"/>
                    <a:pt x="717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/>
                </a:solidFill>
                <a:latin typeface="+mn-ea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89" y="2613895"/>
            <a:ext cx="2305095" cy="15188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297513" y="4499992"/>
            <a:ext cx="25356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또는 운전면허증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723" y="2017463"/>
            <a:ext cx="1713390" cy="245994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2468" y="4516930"/>
            <a:ext cx="17907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 </a:t>
            </a:r>
            <a:r>
              <a:rPr lang="en-US" altLang="ko-KR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 </a:t>
            </a:r>
            <a:r>
              <a:rPr lang="ko-KR" altLang="en-US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다운로드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11000"/>
          <a:stretch/>
        </p:blipFill>
        <p:spPr>
          <a:xfrm>
            <a:off x="697317" y="2286879"/>
            <a:ext cx="1387173" cy="2048149"/>
          </a:xfrm>
          <a:prstGeom prst="rect">
            <a:avLst/>
          </a:prstGeom>
          <a:effectLst/>
        </p:spPr>
      </p:pic>
      <p:sp>
        <p:nvSpPr>
          <p:cNvPr id="2" name="TextBox 1"/>
          <p:cNvSpPr txBox="1"/>
          <p:nvPr/>
        </p:nvSpPr>
        <p:spPr>
          <a:xfrm>
            <a:off x="4788825" y="2389730"/>
            <a:ext cx="42731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BUT</a:t>
            </a:r>
          </a:p>
          <a:p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1.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신분증이 </a:t>
            </a:r>
            <a:r>
              <a:rPr lang="ko-KR" altLang="en-US" sz="1900" b="1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여권</a:t>
            </a:r>
            <a:r>
              <a:rPr lang="en-US" altLang="ko-KR" sz="1900" b="1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lang="ko-KR" altLang="en-US" sz="1900" b="1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임시 주민등록증 </a:t>
            </a:r>
            <a:endParaRPr lang="en-US" altLang="ko-KR" sz="160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en-US" altLang="ko-KR" sz="160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2</a:t>
            </a:r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lang="ko-KR" altLang="en-US" sz="1900" b="1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신한은행과</a:t>
            </a:r>
            <a:r>
              <a:rPr lang="ko-KR" altLang="en-US" sz="1900" b="1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협약된 대학교 학생증 체크카드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가 이미</a:t>
            </a:r>
            <a:r>
              <a:rPr lang="ko-KR" altLang="en-US" sz="20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있는 경우</a:t>
            </a:r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편입 또는 </a:t>
            </a:r>
            <a:r>
              <a:rPr lang="ko-KR" altLang="en-US" sz="160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재입학등</a:t>
            </a:r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endParaRPr lang="en-US" altLang="ko-KR" sz="160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endParaRPr lang="en-US" altLang="ko-KR" sz="160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en-US" altLang="ko-KR" sz="2000" b="1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-&gt;</a:t>
            </a:r>
            <a:r>
              <a:rPr lang="ko-KR" altLang="en-US" b="1" u="sng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위 경우에 하나라도 해당되는 경우</a:t>
            </a:r>
            <a:endParaRPr lang="en-US" altLang="ko-KR" b="1" u="sng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en-US" altLang="ko-KR" b="1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ko-KR" altLang="en-US" b="1" u="sng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lang="ko-KR" altLang="en-US" b="1" u="sng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한양대학교지점 방문 필수</a:t>
            </a:r>
            <a:r>
              <a:rPr lang="en-US" altLang="ko-KR" b="1" u="sng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 </a:t>
            </a:r>
            <a:endParaRPr lang="ko-KR" altLang="en-US" b="1" u="sng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88824" y="2354873"/>
            <a:ext cx="4273187" cy="2410920"/>
          </a:xfrm>
          <a:prstGeom prst="rect">
            <a:avLst/>
          </a:prstGeom>
          <a:noFill/>
          <a:ln w="25400">
            <a:solidFill>
              <a:srgbClr val="2E75B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13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-141"/>
          <a:stretch/>
        </p:blipFill>
        <p:spPr>
          <a:xfrm>
            <a:off x="236735" y="1872225"/>
            <a:ext cx="1389600" cy="30007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-141"/>
          <a:stretch/>
        </p:blipFill>
        <p:spPr>
          <a:xfrm>
            <a:off x="1678164" y="1869285"/>
            <a:ext cx="1389600" cy="30007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2-1.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회원가입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0"/>
          <a:stretch/>
        </p:blipFill>
        <p:spPr>
          <a:xfrm>
            <a:off x="3142265" y="1880211"/>
            <a:ext cx="1389600" cy="29898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239" y="1875166"/>
            <a:ext cx="1389600" cy="29949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6919" y="1880210"/>
            <a:ext cx="1389600" cy="29898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D0384454-74AF-C34E-8DE8-7CAD46F6A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314" y="1877518"/>
            <a:ext cx="1389600" cy="29925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2476" y="4922582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01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 쏠 설치</a:t>
            </a:r>
            <a:endParaRPr lang="ko-KR" altLang="en-US" sz="12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81375" y="494557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05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로그인 방식 등록</a:t>
            </a:r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endParaRPr lang="ko-KR" altLang="en-US" sz="12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34840" y="494736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06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가입완료</a:t>
            </a:r>
            <a:endParaRPr lang="en-US" altLang="ko-KR" sz="12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604274" y="4922581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02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쏠 시작하기</a:t>
            </a:r>
            <a:endParaRPr lang="ko-KR" altLang="en-US" sz="12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034880" y="494557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03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휴대폰본인인증</a:t>
            </a:r>
            <a:endParaRPr lang="en-US" altLang="ko-KR" sz="12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488345" y="494557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04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약관동의</a:t>
            </a:r>
            <a:endParaRPr lang="en-US" altLang="ko-KR" sz="12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28595" y="1877518"/>
            <a:ext cx="1389600" cy="2995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/>
          <p:cNvGrpSpPr/>
          <p:nvPr/>
        </p:nvGrpSpPr>
        <p:grpSpPr>
          <a:xfrm>
            <a:off x="214928" y="1962733"/>
            <a:ext cx="1406348" cy="2415748"/>
            <a:chOff x="342888" y="3905250"/>
            <a:chExt cx="1353234" cy="2237866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7"/>
            <a:srcRect b="65729"/>
            <a:stretch/>
          </p:blipFill>
          <p:spPr>
            <a:xfrm>
              <a:off x="368739" y="4946205"/>
              <a:ext cx="1327383" cy="802366"/>
            </a:xfrm>
            <a:prstGeom prst="rect">
              <a:avLst/>
            </a:prstGeom>
          </p:spPr>
        </p:pic>
        <p:grpSp>
          <p:nvGrpSpPr>
            <p:cNvPr id="53" name="그룹 52"/>
            <p:cNvGrpSpPr/>
            <p:nvPr/>
          </p:nvGrpSpPr>
          <p:grpSpPr>
            <a:xfrm>
              <a:off x="554452" y="4268953"/>
              <a:ext cx="895037" cy="287002"/>
              <a:chOff x="342888" y="3742693"/>
              <a:chExt cx="895037" cy="287002"/>
            </a:xfrm>
          </p:grpSpPr>
          <p:pic>
            <p:nvPicPr>
              <p:cNvPr id="57" name="그림 56"/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22589" b="73161" l="16441" r="4481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894" t="16268" r="51640" b="20517"/>
              <a:stretch/>
            </p:blipFill>
            <p:spPr>
              <a:xfrm>
                <a:off x="342888" y="3742693"/>
                <a:ext cx="283322" cy="287002"/>
              </a:xfrm>
              <a:prstGeom prst="rect">
                <a:avLst/>
              </a:prstGeom>
            </p:spPr>
          </p:pic>
          <p:pic>
            <p:nvPicPr>
              <p:cNvPr id="58" name="그림 57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21778" b="72350" l="56389" r="867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593" t="15456" r="9449" b="21329"/>
              <a:stretch/>
            </p:blipFill>
            <p:spPr>
              <a:xfrm>
                <a:off x="680120" y="3751272"/>
                <a:ext cx="263540" cy="247664"/>
              </a:xfrm>
              <a:prstGeom prst="rect">
                <a:avLst/>
              </a:prstGeom>
            </p:spPr>
          </p:pic>
          <p:pic>
            <p:nvPicPr>
              <p:cNvPr id="59" name="그림 58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7570" y="3769168"/>
                <a:ext cx="240355" cy="228029"/>
              </a:xfrm>
              <a:prstGeom prst="rect">
                <a:avLst/>
              </a:prstGeom>
            </p:spPr>
          </p:pic>
        </p:grpSp>
        <p:sp>
          <p:nvSpPr>
            <p:cNvPr id="54" name="TextBox 53"/>
            <p:cNvSpPr txBox="1"/>
            <p:nvPr/>
          </p:nvSpPr>
          <p:spPr>
            <a:xfrm>
              <a:off x="342888" y="3905250"/>
              <a:ext cx="1106601" cy="247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33" dirty="0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① 스토어 접속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42888" y="4677288"/>
              <a:ext cx="1038237" cy="247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② </a:t>
              </a:r>
              <a:r>
                <a:rPr lang="en-US" altLang="ko-KR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“</a:t>
              </a:r>
              <a:r>
                <a:rPr lang="ko-KR" altLang="en-US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쏠</a:t>
              </a:r>
              <a:r>
                <a:rPr lang="en-US" altLang="ko-KR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” </a:t>
              </a:r>
              <a:r>
                <a:rPr lang="ko-KR" altLang="en-US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검색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42888" y="5896077"/>
              <a:ext cx="1038237" cy="247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33" dirty="0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③ 다운로드 </a:t>
              </a:r>
            </a:p>
          </p:txBody>
        </p:sp>
      </p:grpSp>
      <p:sp>
        <p:nvSpPr>
          <p:cNvPr id="60" name="직사각형 59"/>
          <p:cNvSpPr/>
          <p:nvPr/>
        </p:nvSpPr>
        <p:spPr>
          <a:xfrm>
            <a:off x="214928" y="1858311"/>
            <a:ext cx="1388735" cy="3011769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  <a:effectLst>
            <a:glow>
              <a:schemeClr val="accent1">
                <a:alpha val="40000"/>
              </a:schemeClr>
            </a:glow>
            <a:outerShdw blurRad="63500" sx="102000" sy="102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43"/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id="{B76D886C-D247-4E4E-9686-E15E656C713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36734" y="76856"/>
            <a:ext cx="220875" cy="350353"/>
          </a:xfrm>
          <a:prstGeom prst="rect">
            <a:avLst/>
          </a:prstGeom>
        </p:spPr>
      </p:pic>
      <p:sp>
        <p:nvSpPr>
          <p:cNvPr id="95" name="object 39"/>
          <p:cNvSpPr/>
          <p:nvPr/>
        </p:nvSpPr>
        <p:spPr>
          <a:xfrm>
            <a:off x="1729780" y="2868249"/>
            <a:ext cx="1305100" cy="269604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6" name="object 60"/>
          <p:cNvSpPr/>
          <p:nvPr/>
        </p:nvSpPr>
        <p:spPr>
          <a:xfrm>
            <a:off x="2492046" y="3067677"/>
            <a:ext cx="188648" cy="22490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8" name="object 60"/>
          <p:cNvSpPr/>
          <p:nvPr/>
        </p:nvSpPr>
        <p:spPr>
          <a:xfrm>
            <a:off x="3228277" y="2383925"/>
            <a:ext cx="177489" cy="22721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9" name="object 39"/>
          <p:cNvSpPr/>
          <p:nvPr/>
        </p:nvSpPr>
        <p:spPr>
          <a:xfrm>
            <a:off x="4689598" y="2229408"/>
            <a:ext cx="119794" cy="154517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0" name="object 60"/>
          <p:cNvSpPr/>
          <p:nvPr/>
        </p:nvSpPr>
        <p:spPr>
          <a:xfrm>
            <a:off x="4689598" y="2323185"/>
            <a:ext cx="188648" cy="22490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1" name="object 39"/>
          <p:cNvSpPr/>
          <p:nvPr/>
        </p:nvSpPr>
        <p:spPr>
          <a:xfrm>
            <a:off x="6074340" y="2076224"/>
            <a:ext cx="1372727" cy="1488644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2" name="object 60"/>
          <p:cNvSpPr/>
          <p:nvPr/>
        </p:nvSpPr>
        <p:spPr>
          <a:xfrm>
            <a:off x="6681177" y="3566658"/>
            <a:ext cx="177274" cy="21961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7" name="object 39"/>
          <p:cNvSpPr/>
          <p:nvPr/>
        </p:nvSpPr>
        <p:spPr>
          <a:xfrm>
            <a:off x="3228277" y="2281120"/>
            <a:ext cx="119794" cy="154517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473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3468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2-2.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1938790" y="609725"/>
            <a:ext cx="2160240" cy="5921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2063681" y="721178"/>
            <a:ext cx="1910459" cy="3692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en-US" altLang="ko-KR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Hey Young</a:t>
            </a:r>
            <a:r>
              <a:rPr lang="ko-KR" altLang="en-US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모드</a:t>
            </a:r>
            <a:endParaRPr lang="ko-KR" altLang="en-US" sz="1799" spc="-50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94" name="그림 93"/>
          <p:cNvPicPr>
            <a:picLocks noChangeAspect="1"/>
          </p:cNvPicPr>
          <p:nvPr/>
        </p:nvPicPr>
        <p:blipFill rotWithShape="1">
          <a:blip r:embed="rId3"/>
          <a:srcRect l="34130" t="15754" r="34130" b="8904"/>
          <a:stretch/>
        </p:blipFill>
        <p:spPr>
          <a:xfrm>
            <a:off x="2764785" y="1596099"/>
            <a:ext cx="2146304" cy="43226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95" name="직사각형 94"/>
          <p:cNvSpPr/>
          <p:nvPr/>
        </p:nvSpPr>
        <p:spPr>
          <a:xfrm>
            <a:off x="3254995" y="2042486"/>
            <a:ext cx="894771" cy="288032"/>
          </a:xfrm>
          <a:prstGeom prst="rect">
            <a:avLst/>
          </a:prstGeom>
          <a:solidFill>
            <a:srgbClr val="7A7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직사각형 95"/>
          <p:cNvSpPr/>
          <p:nvPr/>
        </p:nvSpPr>
        <p:spPr>
          <a:xfrm>
            <a:off x="4617152" y="1596099"/>
            <a:ext cx="293937" cy="325675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object 55"/>
          <p:cNvSpPr/>
          <p:nvPr/>
        </p:nvSpPr>
        <p:spPr>
          <a:xfrm>
            <a:off x="4707822" y="1859928"/>
            <a:ext cx="303403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9" name="object 36"/>
          <p:cNvSpPr txBox="1"/>
          <p:nvPr/>
        </p:nvSpPr>
        <p:spPr>
          <a:xfrm>
            <a:off x="3149729" y="1622991"/>
            <a:ext cx="1186180" cy="14362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spcBef>
                <a:spcPts val="40"/>
              </a:spcBef>
            </a:pPr>
            <a:r>
              <a:rPr lang="ko-KR" altLang="en-US" sz="900" b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김신한님</a:t>
            </a:r>
            <a:endParaRPr sz="900" b="1" dirty="0">
              <a:latin typeface="원신한 Light" panose="020B0303000000000000" pitchFamily="50" charset="-127"/>
              <a:ea typeface="원신한 Light" panose="020B0303000000000000" pitchFamily="50" charset="-127"/>
              <a:cs typeface="LexiGulim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2905533" y="3319134"/>
            <a:ext cx="1849431" cy="288032"/>
          </a:xfrm>
          <a:prstGeom prst="rect">
            <a:avLst/>
          </a:prstGeom>
          <a:solidFill>
            <a:srgbClr val="7396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1" name="그림 100"/>
          <p:cNvPicPr>
            <a:picLocks noChangeAspect="1"/>
          </p:cNvPicPr>
          <p:nvPr/>
        </p:nvPicPr>
        <p:blipFill rotWithShape="1">
          <a:blip r:embed="rId5"/>
          <a:srcRect l="31244" t="27198" r="32688" b="9656"/>
          <a:stretch/>
        </p:blipFill>
        <p:spPr>
          <a:xfrm>
            <a:off x="3214967" y="2694051"/>
            <a:ext cx="1841021" cy="265107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2" name="직사각형 101"/>
          <p:cNvSpPr/>
          <p:nvPr/>
        </p:nvSpPr>
        <p:spPr>
          <a:xfrm>
            <a:off x="3908718" y="4527853"/>
            <a:ext cx="1126281" cy="418149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object 55"/>
          <p:cNvSpPr/>
          <p:nvPr/>
        </p:nvSpPr>
        <p:spPr>
          <a:xfrm>
            <a:off x="4591374" y="4841955"/>
            <a:ext cx="319715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04" name="그림 103"/>
          <p:cNvPicPr>
            <a:picLocks noChangeAspect="1"/>
          </p:cNvPicPr>
          <p:nvPr/>
        </p:nvPicPr>
        <p:blipFill rotWithShape="1">
          <a:blip r:embed="rId3"/>
          <a:srcRect l="34130" t="15754" r="34130" b="8904"/>
          <a:stretch/>
        </p:blipFill>
        <p:spPr>
          <a:xfrm>
            <a:off x="378965" y="1587293"/>
            <a:ext cx="2146304" cy="43226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5" name="직사각형 104"/>
          <p:cNvSpPr/>
          <p:nvPr/>
        </p:nvSpPr>
        <p:spPr>
          <a:xfrm>
            <a:off x="656572" y="2014114"/>
            <a:ext cx="894771" cy="288032"/>
          </a:xfrm>
          <a:prstGeom prst="rect">
            <a:avLst/>
          </a:prstGeom>
          <a:solidFill>
            <a:srgbClr val="7A7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6" name="object 36"/>
          <p:cNvSpPr txBox="1"/>
          <p:nvPr/>
        </p:nvSpPr>
        <p:spPr>
          <a:xfrm>
            <a:off x="763909" y="1614185"/>
            <a:ext cx="1186180" cy="14362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spcBef>
                <a:spcPts val="40"/>
              </a:spcBef>
            </a:pPr>
            <a:r>
              <a:rPr lang="ko-KR" altLang="en-US" sz="900" b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김신한님</a:t>
            </a:r>
            <a:endParaRPr sz="900" b="1" dirty="0">
              <a:latin typeface="원신한 Light" panose="020B0303000000000000" pitchFamily="50" charset="-127"/>
              <a:ea typeface="원신한 Light" panose="020B0303000000000000" pitchFamily="50" charset="-127"/>
              <a:cs typeface="LexiGulim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519713" y="3310328"/>
            <a:ext cx="1849431" cy="288032"/>
          </a:xfrm>
          <a:prstGeom prst="rect">
            <a:avLst/>
          </a:prstGeom>
          <a:solidFill>
            <a:srgbClr val="7396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8" name="그림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601" y="4241067"/>
            <a:ext cx="495899" cy="573571"/>
          </a:xfrm>
          <a:prstGeom prst="rect">
            <a:avLst/>
          </a:prstGeom>
        </p:spPr>
      </p:pic>
      <p:sp>
        <p:nvSpPr>
          <p:cNvPr id="109" name="직사각형 108"/>
          <p:cNvSpPr/>
          <p:nvPr/>
        </p:nvSpPr>
        <p:spPr>
          <a:xfrm>
            <a:off x="408405" y="4226180"/>
            <a:ext cx="513096" cy="588458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object 55"/>
          <p:cNvSpPr/>
          <p:nvPr/>
        </p:nvSpPr>
        <p:spPr>
          <a:xfrm>
            <a:off x="371084" y="4748113"/>
            <a:ext cx="319715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222305" y="3902513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①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259261" y="1681845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②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5911310" y="609725"/>
            <a:ext cx="2160240" cy="592109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15" name="직사각형 114"/>
          <p:cNvSpPr/>
          <p:nvPr/>
        </p:nvSpPr>
        <p:spPr>
          <a:xfrm>
            <a:off x="6432452" y="737785"/>
            <a:ext cx="1152880" cy="3692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기본 모드</a:t>
            </a:r>
            <a:endParaRPr lang="ko-KR" altLang="en-US" sz="1799" spc="-50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16" name="object 33"/>
          <p:cNvSpPr/>
          <p:nvPr/>
        </p:nvSpPr>
        <p:spPr>
          <a:xfrm>
            <a:off x="5919413" y="1592904"/>
            <a:ext cx="2159884" cy="428990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6464802" y="2307757"/>
            <a:ext cx="894771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8" name="직사각형 117"/>
          <p:cNvSpPr/>
          <p:nvPr/>
        </p:nvSpPr>
        <p:spPr>
          <a:xfrm>
            <a:off x="6290790" y="3003336"/>
            <a:ext cx="1428823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9" name="직사각형 118"/>
          <p:cNvSpPr/>
          <p:nvPr/>
        </p:nvSpPr>
        <p:spPr>
          <a:xfrm>
            <a:off x="6351461" y="5481337"/>
            <a:ext cx="432048" cy="388514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0" name="object 55"/>
          <p:cNvSpPr/>
          <p:nvPr/>
        </p:nvSpPr>
        <p:spPr>
          <a:xfrm>
            <a:off x="6521568" y="5821189"/>
            <a:ext cx="303403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5977573" y="1680480"/>
            <a:ext cx="1005065" cy="2898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object 36"/>
          <p:cNvSpPr txBox="1"/>
          <p:nvPr/>
        </p:nvSpPr>
        <p:spPr>
          <a:xfrm>
            <a:off x="5999545" y="1589231"/>
            <a:ext cx="2304256" cy="289823"/>
          </a:xfrm>
          <a:prstGeom prst="rect">
            <a:avLst/>
          </a:prstGeom>
          <a:ln w="3175">
            <a:noFill/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1050" dirty="0">
              <a:latin typeface="원신한 Light" panose="020B0303000000000000" pitchFamily="50" charset="-127"/>
              <a:ea typeface="원신한 Light" panose="020B0303000000000000" pitchFamily="50" charset="-127"/>
              <a:cs typeface="Times New Roman"/>
            </a:endParaRPr>
          </a:p>
          <a:p>
            <a:pPr marL="64135">
              <a:spcBef>
                <a:spcPts val="5"/>
              </a:spcBef>
            </a:pPr>
            <a:r>
              <a:rPr sz="800" spc="35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김신한</a:t>
            </a:r>
            <a:r>
              <a:rPr sz="800" spc="-35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 </a:t>
            </a:r>
            <a:r>
              <a:rPr sz="800" spc="40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님의</a:t>
            </a:r>
            <a:r>
              <a:rPr sz="800" spc="-30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 </a:t>
            </a:r>
            <a:r>
              <a:rPr sz="800" spc="10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SOL</a:t>
            </a:r>
            <a:endParaRPr sz="800" dirty="0">
              <a:latin typeface="원신한 Light" panose="020B0303000000000000" pitchFamily="50" charset="-127"/>
              <a:ea typeface="원신한 Light" panose="020B0303000000000000" pitchFamily="50" charset="-127"/>
              <a:cs typeface="LexiGulim"/>
            </a:endParaRPr>
          </a:p>
        </p:txBody>
      </p:sp>
      <p:pic>
        <p:nvPicPr>
          <p:cNvPr id="124" name="그림 1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6987" y="3842079"/>
            <a:ext cx="427445" cy="494395"/>
          </a:xfrm>
          <a:prstGeom prst="rect">
            <a:avLst/>
          </a:prstGeom>
        </p:spPr>
      </p:pic>
      <p:sp>
        <p:nvSpPr>
          <p:cNvPr id="125" name="직사각형 124"/>
          <p:cNvSpPr/>
          <p:nvPr/>
        </p:nvSpPr>
        <p:spPr>
          <a:xfrm>
            <a:off x="6096967" y="3842079"/>
            <a:ext cx="487484" cy="509282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6" name="직사각형 125"/>
          <p:cNvSpPr/>
          <p:nvPr/>
        </p:nvSpPr>
        <p:spPr>
          <a:xfrm>
            <a:off x="5917012" y="4437512"/>
            <a:ext cx="1512516" cy="615361"/>
          </a:xfrm>
          <a:prstGeom prst="rect">
            <a:avLst/>
          </a:prstGeom>
          <a:solidFill>
            <a:schemeClr val="bg1">
              <a:lumMod val="95000"/>
              <a:alpha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7" name="TextBox 126"/>
          <p:cNvSpPr txBox="1"/>
          <p:nvPr/>
        </p:nvSpPr>
        <p:spPr>
          <a:xfrm>
            <a:off x="5723637" y="4121543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①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161371" y="5882809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②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130" name="그림 129">
            <a:extLst>
              <a:ext uri="{FF2B5EF4-FFF2-40B4-BE49-F238E27FC236}">
                <a16:creationId xmlns:a16="http://schemas.microsoft.com/office/drawing/2014/main" id="{4CB32EBB-AF17-184C-8F0C-78FB5F28C3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87731" y="109842"/>
            <a:ext cx="426402" cy="303540"/>
          </a:xfrm>
          <a:prstGeom prst="rect">
            <a:avLst/>
          </a:prstGeom>
        </p:spPr>
      </p:pic>
      <p:sp>
        <p:nvSpPr>
          <p:cNvPr id="131" name="object 6"/>
          <p:cNvSpPr txBox="1"/>
          <p:nvPr/>
        </p:nvSpPr>
        <p:spPr>
          <a:xfrm>
            <a:off x="371084" y="6264950"/>
            <a:ext cx="4205009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①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학생증신청 </a:t>
            </a:r>
            <a:r>
              <a:rPr lang="ko-KR" altLang="en-US" sz="1000" spc="38" dirty="0" err="1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바로가기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  <p:sp>
        <p:nvSpPr>
          <p:cNvPr id="132" name="object 6"/>
          <p:cNvSpPr txBox="1"/>
          <p:nvPr/>
        </p:nvSpPr>
        <p:spPr>
          <a:xfrm>
            <a:off x="371084" y="6498105"/>
            <a:ext cx="6693298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②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우측상단 메뉴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(≡) &gt; 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상품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카드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신용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/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체크카드    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 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  <p:sp>
        <p:nvSpPr>
          <p:cNvPr id="133" name="object 6"/>
          <p:cNvSpPr txBox="1"/>
          <p:nvPr/>
        </p:nvSpPr>
        <p:spPr>
          <a:xfrm>
            <a:off x="5724320" y="6279922"/>
            <a:ext cx="4205009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①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학생증신청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바로가기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  <p:sp>
        <p:nvSpPr>
          <p:cNvPr id="134" name="object 6"/>
          <p:cNvSpPr txBox="1"/>
          <p:nvPr/>
        </p:nvSpPr>
        <p:spPr>
          <a:xfrm>
            <a:off x="5724320" y="6512476"/>
            <a:ext cx="6693298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②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하단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상품몰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카드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체크카드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</p:spTree>
    <p:extLst>
      <p:ext uri="{BB962C8B-B14F-4D97-AF65-F5344CB8AC3E}">
        <p14:creationId xmlns:p14="http://schemas.microsoft.com/office/powerpoint/2010/main" val="405849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720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2-3.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74682" y="1365747"/>
            <a:ext cx="3521036" cy="4249875"/>
          </a:xfrm>
          <a:prstGeom prst="rect">
            <a:avLst/>
          </a:prstGeom>
          <a:noFill/>
          <a:ln w="25400">
            <a:solidFill>
              <a:srgbClr val="2E75B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 rotWithShape="1">
          <a:blip r:embed="rId2"/>
          <a:srcRect l="34130" t="14919" r="34130" b="8780"/>
          <a:stretch/>
        </p:blipFill>
        <p:spPr>
          <a:xfrm>
            <a:off x="243189" y="1634353"/>
            <a:ext cx="1630800" cy="326379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46" name="직사각형 45"/>
          <p:cNvSpPr/>
          <p:nvPr/>
        </p:nvSpPr>
        <p:spPr>
          <a:xfrm>
            <a:off x="1003172" y="1992278"/>
            <a:ext cx="870818" cy="281584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object 55"/>
          <p:cNvSpPr/>
          <p:nvPr/>
        </p:nvSpPr>
        <p:spPr>
          <a:xfrm>
            <a:off x="1323131" y="2182099"/>
            <a:ext cx="245765" cy="325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8" name="아래쪽 화살표 47"/>
          <p:cNvSpPr/>
          <p:nvPr/>
        </p:nvSpPr>
        <p:spPr>
          <a:xfrm>
            <a:off x="660961" y="2366048"/>
            <a:ext cx="741463" cy="2296975"/>
          </a:xfrm>
          <a:prstGeom prst="downArrow">
            <a:avLst/>
          </a:prstGeom>
          <a:solidFill>
            <a:srgbClr val="164394">
              <a:alpha val="19000"/>
            </a:srgbClr>
          </a:solidFill>
          <a:ln>
            <a:noFill/>
          </a:ln>
          <a:effectLst>
            <a:glow>
              <a:schemeClr val="accent1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아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래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쪽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으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로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4"/>
          <a:srcRect l="34278" t="14423" r="34703" b="9277"/>
          <a:stretch/>
        </p:blipFill>
        <p:spPr>
          <a:xfrm>
            <a:off x="2013119" y="1627270"/>
            <a:ext cx="1595545" cy="32652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51" name="직사각형 50"/>
          <p:cNvSpPr/>
          <p:nvPr/>
        </p:nvSpPr>
        <p:spPr>
          <a:xfrm>
            <a:off x="1999312" y="2435413"/>
            <a:ext cx="1617551" cy="1246463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object 55"/>
          <p:cNvSpPr/>
          <p:nvPr/>
        </p:nvSpPr>
        <p:spPr>
          <a:xfrm>
            <a:off x="3101849" y="3511960"/>
            <a:ext cx="267469" cy="3398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7"/>
          <a:stretch/>
        </p:blipFill>
        <p:spPr>
          <a:xfrm>
            <a:off x="3751246" y="1627270"/>
            <a:ext cx="1638481" cy="32652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sp>
        <p:nvSpPr>
          <p:cNvPr id="55" name="텍스트 개체 틀 8"/>
          <p:cNvSpPr txBox="1">
            <a:spLocks/>
          </p:cNvSpPr>
          <p:nvPr/>
        </p:nvSpPr>
        <p:spPr>
          <a:xfrm>
            <a:off x="-458474" y="49167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 클릭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56" name="텍스트 개체 틀 8"/>
          <p:cNvSpPr txBox="1">
            <a:spLocks/>
          </p:cNvSpPr>
          <p:nvPr/>
        </p:nvSpPr>
        <p:spPr>
          <a:xfrm>
            <a:off x="1212496" y="49167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 리스트 하단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r>
              <a:rPr lang="en-US" altLang="ko-KR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‘</a:t>
            </a:r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체크카드</a:t>
            </a:r>
            <a:r>
              <a:rPr lang="en-US" altLang="ko-KR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’</a:t>
            </a:r>
            <a:endParaRPr lang="ko-KR" altLang="en-US" b="1" dirty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1" b="1178"/>
          <a:stretch/>
        </p:blipFill>
        <p:spPr>
          <a:xfrm>
            <a:off x="5524111" y="1621302"/>
            <a:ext cx="1627825" cy="32652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9"/>
          <a:stretch/>
        </p:blipFill>
        <p:spPr bwMode="auto">
          <a:xfrm>
            <a:off x="7286320" y="1613330"/>
            <a:ext cx="1637344" cy="3265200"/>
          </a:xfrm>
          <a:prstGeom prst="rect">
            <a:avLst/>
          </a:prstGeom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9" name="텍스트 개체 틀 8"/>
          <p:cNvSpPr txBox="1">
            <a:spLocks/>
          </p:cNvSpPr>
          <p:nvPr/>
        </p:nvSpPr>
        <p:spPr>
          <a:xfrm>
            <a:off x="3053423" y="49167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통장</a:t>
            </a:r>
            <a:r>
              <a:rPr lang="en-US" altLang="ko-KR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</a:t>
            </a:r>
            <a:r>
              <a:rPr lang="ko-KR" altLang="en-US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카드 동시개설</a:t>
            </a:r>
            <a:endParaRPr lang="en-US" altLang="ko-KR" b="1" dirty="0" smtClean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r>
              <a:rPr lang="ko-KR" altLang="en-US" b="1" dirty="0" smtClean="0">
                <a:solidFill>
                  <a:srgbClr val="00206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또는 체크카드만 신청 선택</a:t>
            </a:r>
            <a:endParaRPr lang="ko-KR" altLang="en-US" b="1" dirty="0">
              <a:solidFill>
                <a:srgbClr val="00206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60" name="텍스트 개체 틀 8"/>
          <p:cNvSpPr txBox="1">
            <a:spLocks/>
          </p:cNvSpPr>
          <p:nvPr/>
        </p:nvSpPr>
        <p:spPr>
          <a:xfrm>
            <a:off x="4820960" y="49105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입출금통장 상품 안내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61" name="텍스트 개체 틀 8"/>
          <p:cNvSpPr txBox="1">
            <a:spLocks/>
          </p:cNvSpPr>
          <p:nvPr/>
        </p:nvSpPr>
        <p:spPr>
          <a:xfrm>
            <a:off x="6565320" y="4928622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비대면 실명인증 안내</a:t>
            </a:r>
            <a:endParaRPr lang="ko-KR" altLang="en-US" b="1" dirty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343771" y="1388413"/>
            <a:ext cx="1653837" cy="467165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체크카드만 신규하는 경우</a:t>
            </a:r>
            <a:endParaRPr lang="en-US" altLang="ko-KR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해당 프로세스가 생략됩니다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</a:p>
        </p:txBody>
      </p:sp>
      <p:sp>
        <p:nvSpPr>
          <p:cNvPr id="21" name="object 55"/>
          <p:cNvSpPr/>
          <p:nvPr/>
        </p:nvSpPr>
        <p:spPr>
          <a:xfrm>
            <a:off x="4820960" y="4708614"/>
            <a:ext cx="267469" cy="3398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4CB32EBB-AF17-184C-8F0C-78FB5F28C3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84568" y="112888"/>
            <a:ext cx="426402" cy="30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21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094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2-4.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7"/>
          <a:stretch/>
        </p:blipFill>
        <p:spPr>
          <a:xfrm>
            <a:off x="2430929" y="3722845"/>
            <a:ext cx="1613046" cy="27650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3"/>
          <a:stretch/>
        </p:blipFill>
        <p:spPr>
          <a:xfrm>
            <a:off x="4430451" y="3731916"/>
            <a:ext cx="1623505" cy="275729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445576" y="6530316"/>
            <a:ext cx="159261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기타정보 입력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4"/>
          <a:stretch/>
        </p:blipFill>
        <p:spPr>
          <a:xfrm>
            <a:off x="6463474" y="3731916"/>
            <a:ext cx="1617075" cy="27913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6463474" y="6541128"/>
            <a:ext cx="161304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신청 완료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9"/>
          <a:stretch/>
        </p:blipFill>
        <p:spPr bwMode="auto">
          <a:xfrm>
            <a:off x="458362" y="491158"/>
            <a:ext cx="1629956" cy="27764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353009" y="3266552"/>
            <a:ext cx="163776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신분증 촬영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36756" y="1044427"/>
            <a:ext cx="2057402" cy="1292772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5297346" y="1987528"/>
            <a:ext cx="268076" cy="25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8016" y="494724"/>
            <a:ext cx="1624709" cy="27650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6418017" y="3270280"/>
            <a:ext cx="159774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약관 동의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407222" y="3280791"/>
            <a:ext cx="351330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추가인증 진행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6"/>
          <a:stretch/>
        </p:blipFill>
        <p:spPr bwMode="auto">
          <a:xfrm>
            <a:off x="2417028" y="509098"/>
            <a:ext cx="1653930" cy="27655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9"/>
          <a:stretch/>
        </p:blipFill>
        <p:spPr bwMode="auto">
          <a:xfrm>
            <a:off x="4354745" y="491158"/>
            <a:ext cx="1603903" cy="27556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2355763" y="2711058"/>
            <a:ext cx="1776460" cy="560856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 계좌가 있는 경우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☞ 계좌 정보로 인증</a:t>
            </a:r>
            <a:endParaRPr lang="ko-KR" altLang="en-US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285243" y="2599459"/>
            <a:ext cx="1757267" cy="686980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 계좌가 없는 경우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① </a:t>
            </a:r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안면인증 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② </a:t>
            </a:r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다른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은행 계좌인증 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③</a:t>
            </a:r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영상통화 </a:t>
            </a:r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中 택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1</a:t>
            </a:r>
            <a:endParaRPr lang="ko-KR" altLang="en-US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7801" y="445017"/>
            <a:ext cx="5736511" cy="3048190"/>
          </a:xfrm>
          <a:prstGeom prst="rect">
            <a:avLst/>
          </a:prstGeom>
          <a:noFill/>
          <a:ln w="25400">
            <a:solidFill>
              <a:srgbClr val="2E75B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4455557" y="441076"/>
            <a:ext cx="1653837" cy="467165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체크카드만 신규하는 경우</a:t>
            </a:r>
            <a:endParaRPr lang="en-US" altLang="ko-KR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해당 프로세스가 생략됩니다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141" y="4129122"/>
            <a:ext cx="2322868" cy="1877437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학과명</a:t>
            </a:r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불일치시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카드 발급불가</a:t>
            </a:r>
            <a:r>
              <a:rPr lang="en-US" altLang="ko-KR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</a:p>
          <a:p>
            <a:r>
              <a:rPr lang="en-US" altLang="ko-K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(※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학번은 </a:t>
            </a:r>
            <a:r>
              <a:rPr lang="en-US" altLang="ko-K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로 </a:t>
            </a:r>
            <a:endParaRPr lang="en-US" altLang="ko-KR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시작되는 </a:t>
            </a:r>
            <a:r>
              <a:rPr lang="en-US" altLang="ko-K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자리</a:t>
            </a:r>
            <a:r>
              <a:rPr lang="en-US" altLang="ko-K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  <a:endParaRPr lang="en-US" altLang="ko-K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확인할 것</a:t>
            </a:r>
            <a:r>
              <a:rPr lang="en-US" altLang="ko-K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15844" y="6542659"/>
            <a:ext cx="1613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err="1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학적정보</a:t>
            </a:r>
            <a:r>
              <a:rPr lang="ko-KR" altLang="en-US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입력 </a:t>
            </a:r>
            <a:endParaRPr lang="en-US" altLang="ko-KR" sz="8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en-US" altLang="ko-KR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학번은 </a:t>
            </a:r>
            <a:r>
              <a:rPr lang="en-US" altLang="ko-KR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2021******</a:t>
            </a:r>
            <a:r>
              <a:rPr lang="ko-KR" altLang="en-US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의 </a:t>
            </a:r>
            <a:r>
              <a:rPr lang="en-US" altLang="ko-KR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10</a:t>
            </a:r>
            <a:r>
              <a:rPr lang="ko-KR" altLang="en-US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자리</a:t>
            </a:r>
            <a:r>
              <a:rPr lang="en-US" altLang="ko-KR" sz="8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ko-KR" altLang="en-US" sz="800" b="1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8" name="포인트가 5개인 별 37"/>
          <p:cNvSpPr/>
          <p:nvPr/>
        </p:nvSpPr>
        <p:spPr>
          <a:xfrm>
            <a:off x="2172448" y="5897014"/>
            <a:ext cx="378373" cy="331594"/>
          </a:xfrm>
          <a:prstGeom prst="star5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2459912" y="6088689"/>
            <a:ext cx="1560380" cy="165797"/>
          </a:xfrm>
          <a:prstGeom prst="roundRect">
            <a:avLst/>
          </a:prstGeom>
          <a:noFill/>
          <a:ln w="19050">
            <a:solidFill>
              <a:srgbClr val="2E75B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E75B6"/>
              </a:solidFill>
            </a:endParaRP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4CB32EBB-AF17-184C-8F0C-78FB5F28C3D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75942" y="112888"/>
            <a:ext cx="426402" cy="303540"/>
          </a:xfrm>
          <a:prstGeom prst="rect">
            <a:avLst/>
          </a:prstGeom>
        </p:spPr>
      </p:pic>
      <p:sp>
        <p:nvSpPr>
          <p:cNvPr id="43" name="object 9"/>
          <p:cNvSpPr/>
          <p:nvPr/>
        </p:nvSpPr>
        <p:spPr>
          <a:xfrm>
            <a:off x="2154364" y="1638514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4" name="object 9"/>
          <p:cNvSpPr/>
          <p:nvPr/>
        </p:nvSpPr>
        <p:spPr>
          <a:xfrm>
            <a:off x="4147873" y="1638514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5" name="object 9"/>
          <p:cNvSpPr/>
          <p:nvPr/>
        </p:nvSpPr>
        <p:spPr>
          <a:xfrm>
            <a:off x="6183878" y="1638514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6" name="object 9"/>
          <p:cNvSpPr/>
          <p:nvPr/>
        </p:nvSpPr>
        <p:spPr>
          <a:xfrm>
            <a:off x="4158243" y="5000926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7" name="object 9"/>
          <p:cNvSpPr/>
          <p:nvPr/>
        </p:nvSpPr>
        <p:spPr>
          <a:xfrm>
            <a:off x="6222948" y="5000926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2482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2381" y="477720"/>
            <a:ext cx="8307938" cy="6158039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신분증이 여권인데 쏠</a:t>
            </a:r>
            <a:r>
              <a:rPr lang="en-US" altLang="ko-KR" sz="2100" b="1" dirty="0">
                <a:solidFill>
                  <a:srgbClr val="2E75B6"/>
                </a:solidFill>
                <a:latin typeface="+mj-ea"/>
                <a:ea typeface="+mj-ea"/>
              </a:rPr>
              <a:t> </a:t>
            </a:r>
            <a:r>
              <a:rPr lang="ko-KR" altLang="en-US" sz="2100" b="1" dirty="0" err="1" smtClean="0">
                <a:solidFill>
                  <a:srgbClr val="2E75B6"/>
                </a:solidFill>
                <a:latin typeface="+mj-ea"/>
                <a:ea typeface="+mj-ea"/>
              </a:rPr>
              <a:t>어플에서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 신규 가능한가요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A. </a:t>
            </a:r>
            <a:r>
              <a:rPr lang="ko-KR" altLang="en-US" sz="1800" dirty="0" smtClean="0">
                <a:latin typeface="+mj-ea"/>
                <a:ea typeface="+mj-ea"/>
              </a:rPr>
              <a:t>주민등록증이나 운전면허증이 아닌 신분증은 은행으로 방문하여 진행하셔야 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기존계좌가 있는데 사용해도 되나요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</a:t>
            </a:r>
            <a:r>
              <a:rPr lang="ko-KR" altLang="en-US" sz="1800" dirty="0" smtClean="0">
                <a:latin typeface="+mj-ea"/>
                <a:ea typeface="+mj-ea"/>
              </a:rPr>
              <a:t>사용은 가능하지만</a:t>
            </a:r>
            <a:r>
              <a:rPr lang="en-US" altLang="ko-KR" sz="1800" dirty="0" smtClean="0">
                <a:latin typeface="+mj-ea"/>
                <a:ea typeface="+mj-ea"/>
              </a:rPr>
              <a:t>, </a:t>
            </a:r>
            <a:r>
              <a:rPr lang="ko-KR" altLang="en-US" sz="1800" dirty="0" err="1" smtClean="0">
                <a:latin typeface="+mj-ea"/>
                <a:ea typeface="+mj-ea"/>
              </a:rPr>
              <a:t>권장드리진</a:t>
            </a:r>
            <a:r>
              <a:rPr lang="ko-KR" altLang="en-US" sz="1800" dirty="0" smtClean="0">
                <a:latin typeface="+mj-ea"/>
                <a:ea typeface="+mj-ea"/>
              </a:rPr>
              <a:t> 않습니다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r>
              <a:rPr lang="ko-KR" altLang="en-US" sz="1800" dirty="0" smtClean="0">
                <a:latin typeface="+mj-ea"/>
                <a:ea typeface="+mj-ea"/>
              </a:rPr>
              <a:t>학생증 체크카드와 함께 계좌를 만드셔야 수수료 면제 등 혜택을 받을 수 있습니다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   (</a:t>
            </a:r>
            <a:r>
              <a:rPr lang="ko-KR" altLang="en-US" sz="1800" dirty="0" smtClean="0">
                <a:latin typeface="+mj-ea"/>
                <a:ea typeface="+mj-ea"/>
              </a:rPr>
              <a:t>기존 계좌 사용시 수수료 등 혜택에 제약이 있습니다</a:t>
            </a:r>
            <a:r>
              <a:rPr lang="en-US" altLang="ko-KR" sz="1800" dirty="0" smtClean="0">
                <a:latin typeface="+mj-ea"/>
                <a:ea typeface="+mj-ea"/>
              </a:rPr>
              <a:t>)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체크카드는 꼭 만들어야 하나요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A. </a:t>
            </a:r>
            <a:r>
              <a:rPr lang="ko-KR" altLang="en-US" sz="1800" dirty="0" smtClean="0">
                <a:latin typeface="+mj-ea"/>
                <a:ea typeface="+mj-ea"/>
              </a:rPr>
              <a:t>한양대학교는 </a:t>
            </a:r>
            <a:r>
              <a:rPr lang="ko-KR" altLang="en-US" sz="1800" dirty="0" err="1" smtClean="0">
                <a:latin typeface="+mj-ea"/>
                <a:ea typeface="+mj-ea"/>
              </a:rPr>
              <a:t>신한은행과</a:t>
            </a:r>
            <a:r>
              <a:rPr lang="ko-KR" altLang="en-US" sz="1800" dirty="0" smtClean="0">
                <a:latin typeface="+mj-ea"/>
                <a:ea typeface="+mj-ea"/>
              </a:rPr>
              <a:t> 협약되어 학생증 카드가 체크카드로 발급이 </a:t>
            </a:r>
            <a:r>
              <a:rPr lang="ko-KR" altLang="en-US" sz="1800" dirty="0" smtClean="0">
                <a:latin typeface="+mj-ea"/>
                <a:ea typeface="+mj-ea"/>
              </a:rPr>
              <a:t>되며</a:t>
            </a:r>
            <a:r>
              <a:rPr lang="en-US" altLang="ko-KR" sz="1800" dirty="0" smtClean="0">
                <a:latin typeface="+mj-ea"/>
                <a:ea typeface="+mj-ea"/>
              </a:rPr>
              <a:t>, </a:t>
            </a:r>
            <a:r>
              <a:rPr lang="ko-KR" altLang="en-US" sz="1800" dirty="0" smtClean="0">
                <a:latin typeface="+mj-ea"/>
                <a:ea typeface="+mj-ea"/>
              </a:rPr>
              <a:t>체크카드 없이 발급 받고 싶으신 경우 </a:t>
            </a:r>
            <a:r>
              <a:rPr lang="ko-KR" altLang="en-US" sz="1800" dirty="0" err="1" smtClean="0">
                <a:latin typeface="+mj-ea"/>
                <a:ea typeface="+mj-ea"/>
              </a:rPr>
              <a:t>학생지원팀</a:t>
            </a:r>
            <a:r>
              <a:rPr lang="en-US" altLang="ko-KR" sz="1800" dirty="0" smtClean="0">
                <a:latin typeface="+mj-ea"/>
                <a:ea typeface="+mj-ea"/>
              </a:rPr>
              <a:t>(02-2220-0085) </a:t>
            </a:r>
            <a:r>
              <a:rPr lang="ko-KR" altLang="en-US" sz="1800" dirty="0" smtClean="0">
                <a:latin typeface="+mj-ea"/>
                <a:ea typeface="+mj-ea"/>
              </a:rPr>
              <a:t>로 문의 바랍니다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학생증 카드는 언제 받나요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r>
              <a:rPr lang="ko-KR" altLang="en-US" sz="1800" dirty="0" smtClean="0">
                <a:latin typeface="+mj-ea"/>
                <a:ea typeface="+mj-ea"/>
              </a:rPr>
              <a:t>신청 순서대로</a:t>
            </a:r>
            <a:r>
              <a:rPr lang="en-US" altLang="ko-KR" sz="1800" dirty="0" smtClean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3</a:t>
            </a:r>
            <a:r>
              <a:rPr lang="ko-KR" altLang="en-US" sz="1800" dirty="0" smtClean="0">
                <a:latin typeface="+mj-ea"/>
                <a:ea typeface="+mj-ea"/>
              </a:rPr>
              <a:t>월 </a:t>
            </a:r>
            <a:r>
              <a:rPr lang="en-US" altLang="ko-KR" sz="1800" dirty="0" smtClean="0">
                <a:latin typeface="+mj-ea"/>
                <a:ea typeface="+mj-ea"/>
              </a:rPr>
              <a:t>9</a:t>
            </a:r>
            <a:r>
              <a:rPr lang="ko-KR" altLang="en-US" sz="1800" dirty="0" smtClean="0">
                <a:latin typeface="+mj-ea"/>
                <a:ea typeface="+mj-ea"/>
              </a:rPr>
              <a:t>일</a:t>
            </a:r>
            <a:r>
              <a:rPr lang="en-US" altLang="ko-KR" sz="1800" dirty="0" smtClean="0">
                <a:latin typeface="+mj-ea"/>
                <a:ea typeface="+mj-ea"/>
              </a:rPr>
              <a:t>, 3</a:t>
            </a:r>
            <a:r>
              <a:rPr lang="ko-KR" altLang="en-US" sz="1800" dirty="0" smtClean="0">
                <a:latin typeface="+mj-ea"/>
                <a:ea typeface="+mj-ea"/>
              </a:rPr>
              <a:t>월 </a:t>
            </a:r>
            <a:r>
              <a:rPr lang="en-US" altLang="ko-KR" sz="1800" dirty="0" smtClean="0">
                <a:latin typeface="+mj-ea"/>
                <a:ea typeface="+mj-ea"/>
              </a:rPr>
              <a:t>16</a:t>
            </a:r>
            <a:r>
              <a:rPr lang="ko-KR" altLang="en-US" sz="1800" dirty="0" smtClean="0">
                <a:latin typeface="+mj-ea"/>
                <a:ea typeface="+mj-ea"/>
              </a:rPr>
              <a:t>일</a:t>
            </a:r>
            <a:r>
              <a:rPr lang="en-US" altLang="ko-KR" sz="1800" dirty="0" smtClean="0">
                <a:latin typeface="+mj-ea"/>
                <a:ea typeface="+mj-ea"/>
              </a:rPr>
              <a:t>, 3</a:t>
            </a:r>
            <a:r>
              <a:rPr lang="ko-KR" altLang="en-US" sz="1800" dirty="0" smtClean="0">
                <a:latin typeface="+mj-ea"/>
                <a:ea typeface="+mj-ea"/>
              </a:rPr>
              <a:t>월 </a:t>
            </a:r>
            <a:r>
              <a:rPr lang="en-US" altLang="ko-KR" sz="1800" dirty="0" smtClean="0">
                <a:latin typeface="+mj-ea"/>
                <a:ea typeface="+mj-ea"/>
              </a:rPr>
              <a:t>23</a:t>
            </a:r>
            <a:r>
              <a:rPr lang="ko-KR" altLang="en-US" sz="1800" dirty="0" smtClean="0">
                <a:latin typeface="+mj-ea"/>
                <a:ea typeface="+mj-ea"/>
              </a:rPr>
              <a:t>일에 </a:t>
            </a:r>
            <a:r>
              <a:rPr lang="en-US" altLang="ko-KR" sz="1800" dirty="0" smtClean="0">
                <a:latin typeface="+mj-ea"/>
                <a:ea typeface="+mj-ea"/>
              </a:rPr>
              <a:t>1,2,3</a:t>
            </a:r>
            <a:r>
              <a:rPr lang="ko-KR" altLang="en-US" sz="1800" dirty="0" smtClean="0">
                <a:latin typeface="+mj-ea"/>
                <a:ea typeface="+mj-ea"/>
              </a:rPr>
              <a:t>차로 단과대학 </a:t>
            </a:r>
            <a:r>
              <a:rPr lang="ko-KR" altLang="en-US" sz="1800" dirty="0" err="1" smtClean="0">
                <a:latin typeface="+mj-ea"/>
                <a:ea typeface="+mj-ea"/>
              </a:rPr>
              <a:t>행정팀에서</a:t>
            </a:r>
            <a:r>
              <a:rPr lang="ko-KR" altLang="en-US" sz="1800" dirty="0" smtClean="0">
                <a:latin typeface="+mj-ea"/>
                <a:ea typeface="+mj-ea"/>
              </a:rPr>
              <a:t> 수령 받으실 수 있습니다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r>
              <a:rPr lang="ko-KR" altLang="en-US" sz="1800" dirty="0" smtClean="0">
                <a:latin typeface="+mj-ea"/>
                <a:ea typeface="+mj-ea"/>
              </a:rPr>
              <a:t>본인 학생증이 나왔는지 확인해보</a:t>
            </a:r>
            <a:endParaRPr lang="en-US" altLang="ko-KR" sz="1800" dirty="0" smtClean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    </a:t>
            </a:r>
            <a:r>
              <a:rPr lang="ko-KR" altLang="en-US" sz="1800" dirty="0" smtClean="0">
                <a:latin typeface="+mj-ea"/>
                <a:ea typeface="+mj-ea"/>
              </a:rPr>
              <a:t>기 위해서는 </a:t>
            </a:r>
            <a:r>
              <a:rPr lang="ko-KR" altLang="en-US" sz="1800" dirty="0" smtClean="0">
                <a:latin typeface="+mj-ea"/>
                <a:ea typeface="+mj-ea"/>
              </a:rPr>
              <a:t>본인 학과 사무실에 전화해보시면 확인 가능합니다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2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200" b="1" dirty="0" smtClean="0">
                <a:solidFill>
                  <a:srgbClr val="2E75B6"/>
                </a:solidFill>
                <a:latin typeface="+mj-ea"/>
                <a:ea typeface="+mj-ea"/>
              </a:rPr>
              <a:t>교통카드 사용 되나요</a:t>
            </a:r>
            <a:r>
              <a:rPr lang="en-US" altLang="ko-KR" sz="22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T</a:t>
            </a:r>
            <a:r>
              <a:rPr lang="ko-KR" altLang="en-US" sz="1800" dirty="0" smtClean="0">
                <a:latin typeface="+mj-ea"/>
                <a:ea typeface="+mj-ea"/>
              </a:rPr>
              <a:t>머니 카드 기반으로 충전하여 선불교통 카드로 가능합니다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6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교통 기능 뺄 수 있나요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후불교통 가능한가요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T</a:t>
            </a:r>
            <a:r>
              <a:rPr lang="ko-KR" altLang="en-US" sz="1800" dirty="0" smtClean="0">
                <a:latin typeface="+mj-ea"/>
                <a:ea typeface="+mj-ea"/>
              </a:rPr>
              <a:t>머니 기능은 학생증 카드 자제 자체의 기능으로 뺄 수 없으며</a:t>
            </a:r>
            <a:r>
              <a:rPr lang="en-US" altLang="ko-KR" sz="1800" dirty="0" smtClean="0">
                <a:latin typeface="+mj-ea"/>
                <a:ea typeface="+mj-ea"/>
              </a:rPr>
              <a:t>, </a:t>
            </a:r>
            <a:r>
              <a:rPr lang="ko-KR" altLang="en-US" sz="1800" dirty="0" smtClean="0">
                <a:latin typeface="+mj-ea"/>
                <a:ea typeface="+mj-ea"/>
              </a:rPr>
              <a:t>후불 교통 카드가 필요한 경우 추후 다른 종류의 체크카드를 추가발급 해야 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6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0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000" b="1" dirty="0">
                <a:solidFill>
                  <a:srgbClr val="2E75B6"/>
                </a:solidFill>
                <a:latin typeface="+mj-ea"/>
                <a:ea typeface="+mj-ea"/>
              </a:rPr>
              <a:t>사진 변경 가능한가요</a:t>
            </a:r>
            <a:r>
              <a:rPr lang="en-US" altLang="ko-KR" sz="20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A. </a:t>
            </a:r>
            <a:r>
              <a:rPr lang="ko-KR" altLang="en-US" sz="1800" dirty="0" smtClean="0">
                <a:latin typeface="+mj-ea"/>
                <a:ea typeface="+mj-ea"/>
              </a:rPr>
              <a:t>신</a:t>
            </a:r>
            <a:r>
              <a:rPr lang="en-US" altLang="ko-KR" sz="1800" dirty="0" smtClean="0">
                <a:latin typeface="+mj-ea"/>
                <a:ea typeface="+mj-ea"/>
              </a:rPr>
              <a:t>(</a:t>
            </a:r>
            <a:r>
              <a:rPr lang="ko-KR" altLang="en-US" sz="1800" dirty="0" smtClean="0">
                <a:latin typeface="+mj-ea"/>
                <a:ea typeface="+mj-ea"/>
              </a:rPr>
              <a:t>편</a:t>
            </a:r>
            <a:r>
              <a:rPr lang="en-US" altLang="ko-KR" sz="1800" dirty="0" smtClean="0">
                <a:latin typeface="+mj-ea"/>
                <a:ea typeface="+mj-ea"/>
              </a:rPr>
              <a:t>)</a:t>
            </a:r>
            <a:r>
              <a:rPr lang="ko-KR" altLang="en-US" sz="1800" dirty="0" err="1" smtClean="0">
                <a:latin typeface="+mj-ea"/>
                <a:ea typeface="+mj-ea"/>
              </a:rPr>
              <a:t>입생</a:t>
            </a:r>
            <a:r>
              <a:rPr lang="ko-KR" altLang="en-US" sz="1800" dirty="0" smtClean="0">
                <a:latin typeface="+mj-ea"/>
                <a:ea typeface="+mj-ea"/>
              </a:rPr>
              <a:t> 기준 학생증 무료 사진 변경 기간은 </a:t>
            </a:r>
            <a:r>
              <a:rPr lang="en-US" altLang="ko-KR" sz="1800" dirty="0" smtClean="0">
                <a:latin typeface="+mj-ea"/>
                <a:ea typeface="+mj-ea"/>
              </a:rPr>
              <a:t>2021.02.08~ 2021.02.18 17:00 </a:t>
            </a:r>
            <a:r>
              <a:rPr lang="ko-KR" altLang="en-US" sz="1800" dirty="0" smtClean="0">
                <a:latin typeface="+mj-ea"/>
                <a:ea typeface="+mj-ea"/>
              </a:rPr>
              <a:t>까지 입니다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  <a:br>
              <a:rPr lang="en-US" altLang="ko-KR" sz="1800" dirty="0" smtClean="0">
                <a:latin typeface="+mj-ea"/>
                <a:ea typeface="+mj-ea"/>
              </a:rPr>
            </a:br>
            <a:r>
              <a:rPr lang="en-US" altLang="ko-KR" sz="1800" dirty="0" smtClean="0">
                <a:latin typeface="+mj-ea"/>
                <a:ea typeface="+mj-ea"/>
              </a:rPr>
              <a:t/>
            </a:r>
            <a:br>
              <a:rPr lang="en-US" altLang="ko-KR" sz="1800" dirty="0" smtClean="0">
                <a:latin typeface="+mj-ea"/>
                <a:ea typeface="+mj-ea"/>
              </a:rPr>
            </a:br>
            <a:r>
              <a:rPr lang="ko-KR" altLang="en-US" sz="1800" dirty="0" smtClean="0">
                <a:latin typeface="+mj-ea"/>
                <a:ea typeface="+mj-ea"/>
              </a:rPr>
              <a:t>이후에 사진 변경을 요청 시 </a:t>
            </a:r>
            <a:r>
              <a:rPr lang="en-US" altLang="ko-KR" sz="1800" dirty="0" smtClean="0">
                <a:latin typeface="+mj-ea"/>
                <a:ea typeface="+mj-ea"/>
              </a:rPr>
              <a:t>,</a:t>
            </a:r>
            <a:r>
              <a:rPr lang="en-US" altLang="ko-KR" sz="1800" dirty="0" smtClean="0">
                <a:latin typeface="+mj-ea"/>
                <a:ea typeface="+mj-ea"/>
              </a:rPr>
              <a:t> 2021.03.09.</a:t>
            </a:r>
            <a:r>
              <a:rPr lang="ko-KR" altLang="en-US" sz="1800" dirty="0" smtClean="0">
                <a:latin typeface="+mj-ea"/>
                <a:ea typeface="+mj-ea"/>
              </a:rPr>
              <a:t>화부터 본인 학과 사무실에서 학생증을 수령한 후  </a:t>
            </a:r>
            <a:r>
              <a:rPr lang="ko-KR" altLang="en-US" sz="1800" dirty="0" err="1" smtClean="0">
                <a:latin typeface="+mj-ea"/>
                <a:ea typeface="+mj-ea"/>
              </a:rPr>
              <a:t>학생처에</a:t>
            </a:r>
            <a:r>
              <a:rPr lang="ko-KR" altLang="en-US" sz="1800" dirty="0" smtClean="0">
                <a:latin typeface="+mj-ea"/>
                <a:ea typeface="+mj-ea"/>
              </a:rPr>
              <a:t> 방문하시고</a:t>
            </a:r>
            <a:r>
              <a:rPr lang="en-US" altLang="ko-KR" sz="1800" dirty="0" smtClean="0">
                <a:latin typeface="+mj-ea"/>
                <a:ea typeface="+mj-ea"/>
              </a:rPr>
              <a:t>,</a:t>
            </a:r>
            <a:r>
              <a:rPr lang="ko-KR" altLang="en-US" sz="1800" dirty="0" smtClean="0">
                <a:latin typeface="+mj-ea"/>
                <a:ea typeface="+mj-ea"/>
              </a:rPr>
              <a:t> 사진 변경을 신청한 후        </a:t>
            </a:r>
            <a:r>
              <a:rPr lang="en-US" altLang="ko-KR" sz="1800" dirty="0" smtClean="0">
                <a:latin typeface="+mj-ea"/>
                <a:ea typeface="+mj-ea"/>
              </a:rPr>
              <a:t>(</a:t>
            </a:r>
            <a:r>
              <a:rPr lang="ko-KR" altLang="en-US" sz="1800" dirty="0" smtClean="0">
                <a:latin typeface="+mj-ea"/>
                <a:ea typeface="+mj-ea"/>
              </a:rPr>
              <a:t>유 료 </a:t>
            </a:r>
            <a:r>
              <a:rPr lang="en-US" altLang="ko-KR" sz="1800" dirty="0" smtClean="0">
                <a:latin typeface="+mj-ea"/>
                <a:ea typeface="+mj-ea"/>
              </a:rPr>
              <a:t>3,000</a:t>
            </a:r>
            <a:r>
              <a:rPr lang="ko-KR" altLang="en-US" sz="1800" dirty="0" smtClean="0">
                <a:latin typeface="+mj-ea"/>
                <a:ea typeface="+mj-ea"/>
              </a:rPr>
              <a:t>원</a:t>
            </a:r>
            <a:r>
              <a:rPr lang="en-US" altLang="ko-KR" sz="1800" dirty="0" smtClean="0">
                <a:latin typeface="+mj-ea"/>
                <a:ea typeface="+mj-ea"/>
              </a:rPr>
              <a:t>) </a:t>
            </a:r>
            <a:r>
              <a:rPr lang="ko-KR" altLang="en-US" sz="1800" dirty="0" smtClean="0">
                <a:latin typeface="+mj-ea"/>
                <a:ea typeface="+mj-ea"/>
              </a:rPr>
              <a:t>변경된 사진으로 된 학생증을 받으시면 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  <a:r>
              <a:rPr lang="ko-KR" altLang="en-US" sz="1800" dirty="0" smtClean="0">
                <a:latin typeface="+mj-ea"/>
                <a:ea typeface="+mj-ea"/>
              </a:rPr>
              <a:t> </a:t>
            </a:r>
            <a:endParaRPr lang="en-US" altLang="ko-KR" sz="1800" dirty="0">
              <a:latin typeface="+mj-ea"/>
              <a:ea typeface="+mj-ea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3.   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Q &amp; A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11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6699A76E76BD9A44833C8DCFF171D235" ma:contentTypeVersion="0" ma:contentTypeDescription="새 문서를 만듭니다." ma:contentTypeScope="" ma:versionID="29d93ee10a400e012063198edbac9fd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D5298B-D6C3-4899-81AC-4826AD3C2C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921B92D-76A8-4BED-8041-02AF905822EC}">
  <ds:schemaRefs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B516B71-02F7-4DF8-A854-5BAC75A3A1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1494</TotalTime>
  <Words>573</Words>
  <Application>Microsoft Office PowerPoint</Application>
  <PresentationFormat>화면 슬라이드 쇼(4:3)</PresentationFormat>
  <Paragraphs>103</Paragraphs>
  <Slides>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7" baseType="lpstr">
      <vt:lpstr>Bangwool</vt:lpstr>
      <vt:lpstr>LexiGulim</vt:lpstr>
      <vt:lpstr>맑은 고딕</vt:lpstr>
      <vt:lpstr>원신한 Light</vt:lpstr>
      <vt:lpstr>원신한 Medium</vt:lpstr>
      <vt:lpstr>Arial</vt:lpstr>
      <vt:lpstr>Calibri</vt:lpstr>
      <vt:lpstr>Calibri Light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전수연(13200267)</dc:creator>
  <cp:lastModifiedBy>Windows 사용자</cp:lastModifiedBy>
  <cp:revision>89</cp:revision>
  <cp:lastPrinted>2021-01-29T01:24:33Z</cp:lastPrinted>
  <dcterms:created xsi:type="dcterms:W3CDTF">2019-10-31T00:09:23Z</dcterms:created>
  <dcterms:modified xsi:type="dcterms:W3CDTF">2021-02-02T06:41:10Z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0x0101006699A76E76BD9A44833C8DCFF171D235</vt:lpwstr>
  </property>
</Properties>
</file>