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84" r:id="rId1"/>
  </p:sldMasterIdLst>
  <p:sldIdLst>
    <p:sldId id="256" r:id="rId2"/>
    <p:sldId id="257" r:id="rId3"/>
    <p:sldId id="265" r:id="rId4"/>
    <p:sldId id="268" r:id="rId5"/>
    <p:sldId id="270" r:id="rId6"/>
    <p:sldId id="272" r:id="rId7"/>
  </p:sldIdLst>
  <p:sldSz cx="10691813" cy="7559675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맑은 고딕" panose="020B0503020000020004" pitchFamily="50" charset="-127"/>
      <p:regular r:id="rId12"/>
      <p:bold r:id="rId13"/>
    </p:embeddedFont>
    <p:embeddedFont>
      <p:font typeface="Calibri Light" panose="020F0302020204030204" pitchFamily="34" charset="0"/>
      <p:regular r:id="rId14"/>
      <p:italic r:id="rId15"/>
    </p:embeddedFont>
    <p:embeddedFont>
      <p:font typeface="KoPub돋움체 Light" panose="02020603020101020101" pitchFamily="18" charset="-127"/>
      <p:regular r:id="rId1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6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3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451BEB-9989-4D19-86AE-7CCBD66448D3}" type="doc">
      <dgm:prSet loTypeId="urn:microsoft.com/office/officeart/2005/8/layout/cycle6" loCatId="cycle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pPr latinLnBrk="1"/>
          <a:endParaRPr lang="ko-KR" altLang="en-US"/>
        </a:p>
      </dgm:t>
    </dgm:pt>
    <dgm:pt modelId="{235D3594-26E2-45F1-8430-50DD5DFCE7F8}">
      <dgm:prSet phldrT="[텍스트]"/>
      <dgm:spPr/>
      <dgm:t>
        <a:bodyPr/>
        <a:lstStyle/>
        <a:p>
          <a:pPr latinLnBrk="1"/>
          <a:r>
            <a:rPr lang="ko-KR" altLang="en-US" b="1" u="none" dirty="0" err="1" smtClean="0">
              <a:latin typeface="KoPub돋움체 Light" panose="02020603020101020101" pitchFamily="18" charset="-127"/>
              <a:ea typeface="KoPub돋움체 Light" panose="02020603020101020101" pitchFamily="18" charset="-127"/>
            </a:rPr>
            <a:t>배정시기</a:t>
          </a:r>
          <a:endParaRPr lang="ko-KR" altLang="en-US" b="1" u="none" dirty="0">
            <a:latin typeface="KoPub돋움체 Light" panose="02020603020101020101" pitchFamily="18" charset="-127"/>
            <a:ea typeface="KoPub돋움체 Light" panose="02020603020101020101" pitchFamily="18" charset="-127"/>
          </a:endParaRPr>
        </a:p>
      </dgm:t>
    </dgm:pt>
    <dgm:pt modelId="{28ACA54B-8B51-46F5-929E-17D7CB37EA8B}" type="parTrans" cxnId="{267A792B-ADB1-45CC-A506-4BA94DE6EDB4}">
      <dgm:prSet/>
      <dgm:spPr/>
      <dgm:t>
        <a:bodyPr/>
        <a:lstStyle/>
        <a:p>
          <a:pPr latinLnBrk="1"/>
          <a:endParaRPr lang="ko-KR" altLang="en-US"/>
        </a:p>
      </dgm:t>
    </dgm:pt>
    <dgm:pt modelId="{48E35CBE-A31E-4539-95AD-C5CD8396FF48}" type="sibTrans" cxnId="{267A792B-ADB1-45CC-A506-4BA94DE6EDB4}">
      <dgm:prSet/>
      <dgm:spPr/>
      <dgm:t>
        <a:bodyPr/>
        <a:lstStyle/>
        <a:p>
          <a:pPr latinLnBrk="1"/>
          <a:endParaRPr lang="ko-KR" altLang="en-US"/>
        </a:p>
      </dgm:t>
    </dgm:pt>
    <dgm:pt modelId="{8F417BF2-B8E2-4294-A121-7C18A57EBBFD}">
      <dgm:prSet phldrT="[텍스트]"/>
      <dgm:spPr/>
      <dgm:t>
        <a:bodyPr/>
        <a:lstStyle/>
        <a:p>
          <a:pPr latinLnBrk="1"/>
          <a:r>
            <a:rPr lang="ko-KR" altLang="en-US" b="1" dirty="0" err="1" smtClean="0">
              <a:latin typeface="KoPub돋움체 Light" panose="02020603020101020101" pitchFamily="18" charset="-127"/>
              <a:ea typeface="KoPub돋움체 Light" panose="02020603020101020101" pitchFamily="18" charset="-127"/>
            </a:rPr>
            <a:t>배정절차</a:t>
          </a:r>
          <a:endParaRPr lang="ko-KR" altLang="en-US" b="1" dirty="0">
            <a:latin typeface="KoPub돋움체 Light" panose="02020603020101020101" pitchFamily="18" charset="-127"/>
            <a:ea typeface="KoPub돋움체 Light" panose="02020603020101020101" pitchFamily="18" charset="-127"/>
          </a:endParaRPr>
        </a:p>
      </dgm:t>
    </dgm:pt>
    <dgm:pt modelId="{A871A49D-A035-4849-A809-A6B15238FF4E}" type="parTrans" cxnId="{403E3691-F2A3-4182-8C1D-2461944D08DA}">
      <dgm:prSet/>
      <dgm:spPr/>
      <dgm:t>
        <a:bodyPr/>
        <a:lstStyle/>
        <a:p>
          <a:pPr latinLnBrk="1"/>
          <a:endParaRPr lang="ko-KR" altLang="en-US"/>
        </a:p>
      </dgm:t>
    </dgm:pt>
    <dgm:pt modelId="{AD65F217-2912-4562-942F-32C27ABB03A5}" type="sibTrans" cxnId="{403E3691-F2A3-4182-8C1D-2461944D08DA}">
      <dgm:prSet/>
      <dgm:spPr/>
      <dgm:t>
        <a:bodyPr/>
        <a:lstStyle/>
        <a:p>
          <a:pPr latinLnBrk="1"/>
          <a:endParaRPr lang="ko-KR" altLang="en-US"/>
        </a:p>
      </dgm:t>
    </dgm:pt>
    <dgm:pt modelId="{E260B775-9EA5-4D82-A400-0C948512CA75}">
      <dgm:prSet phldrT="[텍스트]"/>
      <dgm:spPr/>
      <dgm:t>
        <a:bodyPr/>
        <a:lstStyle/>
        <a:p>
          <a:pPr latinLnBrk="1"/>
          <a:r>
            <a:rPr lang="ko-KR" altLang="en-US" b="1" dirty="0" smtClean="0">
              <a:latin typeface="KoPub돋움체 Light" panose="02020603020101020101" pitchFamily="18" charset="-127"/>
              <a:ea typeface="KoPub돋움체 Light" panose="02020603020101020101" pitchFamily="18" charset="-127"/>
            </a:rPr>
            <a:t>배정방법</a:t>
          </a:r>
          <a:endParaRPr lang="ko-KR" altLang="en-US" b="1" dirty="0">
            <a:latin typeface="KoPub돋움체 Light" panose="02020603020101020101" pitchFamily="18" charset="-127"/>
            <a:ea typeface="KoPub돋움체 Light" panose="02020603020101020101" pitchFamily="18" charset="-127"/>
          </a:endParaRPr>
        </a:p>
      </dgm:t>
    </dgm:pt>
    <dgm:pt modelId="{164E75F4-E244-41EC-9FE8-07D134A8B42F}" type="parTrans" cxnId="{0712C2AD-AD3E-41F7-91C6-D01FD9C457C4}">
      <dgm:prSet/>
      <dgm:spPr/>
      <dgm:t>
        <a:bodyPr/>
        <a:lstStyle/>
        <a:p>
          <a:pPr latinLnBrk="1"/>
          <a:endParaRPr lang="ko-KR" altLang="en-US"/>
        </a:p>
      </dgm:t>
    </dgm:pt>
    <dgm:pt modelId="{C1200EF6-851C-4A8D-AC57-348A656C3587}" type="sibTrans" cxnId="{0712C2AD-AD3E-41F7-91C6-D01FD9C457C4}">
      <dgm:prSet/>
      <dgm:spPr/>
      <dgm:t>
        <a:bodyPr/>
        <a:lstStyle/>
        <a:p>
          <a:pPr latinLnBrk="1"/>
          <a:endParaRPr lang="ko-KR" altLang="en-US"/>
        </a:p>
      </dgm:t>
    </dgm:pt>
    <dgm:pt modelId="{CD6B880A-4760-4CFC-8342-738AAE588B61}">
      <dgm:prSet phldrT="[텍스트]"/>
      <dgm:spPr/>
      <dgm:t>
        <a:bodyPr/>
        <a:lstStyle/>
        <a:p>
          <a:pPr latinLnBrk="1"/>
          <a:r>
            <a:rPr lang="ko-KR" altLang="en-US" b="1" dirty="0" err="1" smtClean="0">
              <a:latin typeface="KoPub돋움체 Light" panose="02020603020101020101" pitchFamily="18" charset="-127"/>
              <a:ea typeface="KoPub돋움체 Light" panose="02020603020101020101" pitchFamily="18" charset="-127"/>
            </a:rPr>
            <a:t>배정범위</a:t>
          </a:r>
          <a:endParaRPr lang="ko-KR" altLang="en-US" b="1" dirty="0">
            <a:latin typeface="KoPub돋움체 Light" panose="02020603020101020101" pitchFamily="18" charset="-127"/>
            <a:ea typeface="KoPub돋움체 Light" panose="02020603020101020101" pitchFamily="18" charset="-127"/>
          </a:endParaRPr>
        </a:p>
      </dgm:t>
    </dgm:pt>
    <dgm:pt modelId="{3D6D3C84-317E-4A6B-86D4-D369F6E2E878}" type="parTrans" cxnId="{5731E6FD-1934-4804-B163-A0C917FBC4BA}">
      <dgm:prSet/>
      <dgm:spPr/>
      <dgm:t>
        <a:bodyPr/>
        <a:lstStyle/>
        <a:p>
          <a:pPr latinLnBrk="1"/>
          <a:endParaRPr lang="ko-KR" altLang="en-US"/>
        </a:p>
      </dgm:t>
    </dgm:pt>
    <dgm:pt modelId="{5059BE12-40E6-4F18-B2FE-38E049E39851}" type="sibTrans" cxnId="{5731E6FD-1934-4804-B163-A0C917FBC4BA}">
      <dgm:prSet/>
      <dgm:spPr/>
      <dgm:t>
        <a:bodyPr/>
        <a:lstStyle/>
        <a:p>
          <a:pPr latinLnBrk="1"/>
          <a:endParaRPr lang="ko-KR" altLang="en-US"/>
        </a:p>
      </dgm:t>
    </dgm:pt>
    <dgm:pt modelId="{5CDD53BA-E048-45D6-BF77-0AC18742F93E}">
      <dgm:prSet phldrT="[텍스트]"/>
      <dgm:spPr/>
      <dgm:t>
        <a:bodyPr/>
        <a:lstStyle/>
        <a:p>
          <a:pPr latinLnBrk="1"/>
          <a:r>
            <a:rPr lang="ko-KR" altLang="en-US" b="1" dirty="0" smtClean="0">
              <a:latin typeface="KoPub돋움체 Light" panose="02020603020101020101" pitchFamily="18" charset="-127"/>
              <a:ea typeface="KoPub돋움체 Light" panose="02020603020101020101" pitchFamily="18" charset="-127"/>
            </a:rPr>
            <a:t>개선방안</a:t>
          </a:r>
          <a:endParaRPr lang="ko-KR" altLang="en-US" b="1" dirty="0">
            <a:latin typeface="KoPub돋움체 Light" panose="02020603020101020101" pitchFamily="18" charset="-127"/>
            <a:ea typeface="KoPub돋움체 Light" panose="02020603020101020101" pitchFamily="18" charset="-127"/>
          </a:endParaRPr>
        </a:p>
      </dgm:t>
    </dgm:pt>
    <dgm:pt modelId="{7C3B1F87-E2AA-4BF4-8CBE-E8611527179F}" type="parTrans" cxnId="{EC21C425-D572-4815-B0BC-0E62A0C8F805}">
      <dgm:prSet/>
      <dgm:spPr/>
      <dgm:t>
        <a:bodyPr/>
        <a:lstStyle/>
        <a:p>
          <a:pPr latinLnBrk="1"/>
          <a:endParaRPr lang="ko-KR" altLang="en-US"/>
        </a:p>
      </dgm:t>
    </dgm:pt>
    <dgm:pt modelId="{9A4290A3-8713-45AB-87D7-F46DF0476900}" type="sibTrans" cxnId="{EC21C425-D572-4815-B0BC-0E62A0C8F805}">
      <dgm:prSet/>
      <dgm:spPr/>
      <dgm:t>
        <a:bodyPr/>
        <a:lstStyle/>
        <a:p>
          <a:pPr latinLnBrk="1"/>
          <a:endParaRPr lang="ko-KR" altLang="en-US"/>
        </a:p>
      </dgm:t>
    </dgm:pt>
    <dgm:pt modelId="{EC24D30B-54F9-41C3-A07C-65DEE4F174A6}" type="pres">
      <dgm:prSet presAssocID="{8F451BEB-9989-4D19-86AE-7CCBD66448D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FC95C83-305A-4CCA-BDC6-5EF3E3DF710C}" type="pres">
      <dgm:prSet presAssocID="{235D3594-26E2-45F1-8430-50DD5DFCE7F8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9329215-4C4B-4FAE-9E80-3EEF4AE5D2C1}" type="pres">
      <dgm:prSet presAssocID="{235D3594-26E2-45F1-8430-50DD5DFCE7F8}" presName="spNode" presStyleCnt="0"/>
      <dgm:spPr/>
    </dgm:pt>
    <dgm:pt modelId="{57B9F93B-4A9B-4E14-A563-409F54509619}" type="pres">
      <dgm:prSet presAssocID="{48E35CBE-A31E-4539-95AD-C5CD8396FF48}" presName="sibTrans" presStyleLbl="sibTrans1D1" presStyleIdx="0" presStyleCnt="5"/>
      <dgm:spPr/>
      <dgm:t>
        <a:bodyPr/>
        <a:lstStyle/>
        <a:p>
          <a:pPr latinLnBrk="1"/>
          <a:endParaRPr lang="ko-KR" altLang="en-US"/>
        </a:p>
      </dgm:t>
    </dgm:pt>
    <dgm:pt modelId="{2BC60233-80F7-4849-898C-04BDBDC94C95}" type="pres">
      <dgm:prSet presAssocID="{8F417BF2-B8E2-4294-A121-7C18A57EBBFD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5B12F8D-8226-460C-9115-8E749345D2D9}" type="pres">
      <dgm:prSet presAssocID="{8F417BF2-B8E2-4294-A121-7C18A57EBBFD}" presName="spNode" presStyleCnt="0"/>
      <dgm:spPr/>
    </dgm:pt>
    <dgm:pt modelId="{29D4BA92-6482-4B3A-92C4-0D5EF4DB06D6}" type="pres">
      <dgm:prSet presAssocID="{AD65F217-2912-4562-942F-32C27ABB03A5}" presName="sibTrans" presStyleLbl="sibTrans1D1" presStyleIdx="1" presStyleCnt="5"/>
      <dgm:spPr/>
      <dgm:t>
        <a:bodyPr/>
        <a:lstStyle/>
        <a:p>
          <a:pPr latinLnBrk="1"/>
          <a:endParaRPr lang="ko-KR" altLang="en-US"/>
        </a:p>
      </dgm:t>
    </dgm:pt>
    <dgm:pt modelId="{09274EED-CF06-4205-9662-41BCCA98A260}" type="pres">
      <dgm:prSet presAssocID="{E260B775-9EA5-4D82-A400-0C948512CA75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D50D8C4-EE4A-44AF-83F2-CC0D9331DD92}" type="pres">
      <dgm:prSet presAssocID="{E260B775-9EA5-4D82-A400-0C948512CA75}" presName="spNode" presStyleCnt="0"/>
      <dgm:spPr/>
    </dgm:pt>
    <dgm:pt modelId="{B67EB7AA-682D-41F9-99D7-1F65D9791BD2}" type="pres">
      <dgm:prSet presAssocID="{C1200EF6-851C-4A8D-AC57-348A656C3587}" presName="sibTrans" presStyleLbl="sibTrans1D1" presStyleIdx="2" presStyleCnt="5"/>
      <dgm:spPr/>
      <dgm:t>
        <a:bodyPr/>
        <a:lstStyle/>
        <a:p>
          <a:pPr latinLnBrk="1"/>
          <a:endParaRPr lang="ko-KR" altLang="en-US"/>
        </a:p>
      </dgm:t>
    </dgm:pt>
    <dgm:pt modelId="{15504C73-1B10-46DA-B110-24EA0F117A4C}" type="pres">
      <dgm:prSet presAssocID="{CD6B880A-4760-4CFC-8342-738AAE588B6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D24C02F-CED9-44D3-9261-B2B80012E862}" type="pres">
      <dgm:prSet presAssocID="{CD6B880A-4760-4CFC-8342-738AAE588B61}" presName="spNode" presStyleCnt="0"/>
      <dgm:spPr/>
    </dgm:pt>
    <dgm:pt modelId="{00DA94BD-8F9E-4134-B8F8-8634723A04D8}" type="pres">
      <dgm:prSet presAssocID="{5059BE12-40E6-4F18-B2FE-38E049E39851}" presName="sibTrans" presStyleLbl="sibTrans1D1" presStyleIdx="3" presStyleCnt="5"/>
      <dgm:spPr/>
      <dgm:t>
        <a:bodyPr/>
        <a:lstStyle/>
        <a:p>
          <a:pPr latinLnBrk="1"/>
          <a:endParaRPr lang="ko-KR" altLang="en-US"/>
        </a:p>
      </dgm:t>
    </dgm:pt>
    <dgm:pt modelId="{CA11378F-CDE7-4D01-B5E8-A7F47ECA8FD1}" type="pres">
      <dgm:prSet presAssocID="{5CDD53BA-E048-45D6-BF77-0AC18742F93E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2D04309-6077-4D16-8AFB-3CC42DFAB6BA}" type="pres">
      <dgm:prSet presAssocID="{5CDD53BA-E048-45D6-BF77-0AC18742F93E}" presName="spNode" presStyleCnt="0"/>
      <dgm:spPr/>
    </dgm:pt>
    <dgm:pt modelId="{A69BB052-09B2-4A65-9A3A-DDC04B86D54F}" type="pres">
      <dgm:prSet presAssocID="{9A4290A3-8713-45AB-87D7-F46DF0476900}" presName="sibTrans" presStyleLbl="sibTrans1D1" presStyleIdx="4" presStyleCnt="5"/>
      <dgm:spPr/>
      <dgm:t>
        <a:bodyPr/>
        <a:lstStyle/>
        <a:p>
          <a:pPr latinLnBrk="1"/>
          <a:endParaRPr lang="ko-KR" altLang="en-US"/>
        </a:p>
      </dgm:t>
    </dgm:pt>
  </dgm:ptLst>
  <dgm:cxnLst>
    <dgm:cxn modelId="{C31F4FAF-EE6C-4286-AEB0-CF538EED152C}" type="presOf" srcId="{8F451BEB-9989-4D19-86AE-7CCBD66448D3}" destId="{EC24D30B-54F9-41C3-A07C-65DEE4F174A6}" srcOrd="0" destOrd="0" presId="urn:microsoft.com/office/officeart/2005/8/layout/cycle6"/>
    <dgm:cxn modelId="{4226A971-24CF-48B8-BB47-82A78AB15D2F}" type="presOf" srcId="{C1200EF6-851C-4A8D-AC57-348A656C3587}" destId="{B67EB7AA-682D-41F9-99D7-1F65D9791BD2}" srcOrd="0" destOrd="0" presId="urn:microsoft.com/office/officeart/2005/8/layout/cycle6"/>
    <dgm:cxn modelId="{3C4138A9-E718-4D3E-BF1E-6421D796B823}" type="presOf" srcId="{48E35CBE-A31E-4539-95AD-C5CD8396FF48}" destId="{57B9F93B-4A9B-4E14-A563-409F54509619}" srcOrd="0" destOrd="0" presId="urn:microsoft.com/office/officeart/2005/8/layout/cycle6"/>
    <dgm:cxn modelId="{A9D08213-1065-4089-A176-2FDC917BBDE5}" type="presOf" srcId="{AD65F217-2912-4562-942F-32C27ABB03A5}" destId="{29D4BA92-6482-4B3A-92C4-0D5EF4DB06D6}" srcOrd="0" destOrd="0" presId="urn:microsoft.com/office/officeart/2005/8/layout/cycle6"/>
    <dgm:cxn modelId="{B053C9C9-6BC5-4B71-A385-F7FFCD015C6C}" type="presOf" srcId="{CD6B880A-4760-4CFC-8342-738AAE588B61}" destId="{15504C73-1B10-46DA-B110-24EA0F117A4C}" srcOrd="0" destOrd="0" presId="urn:microsoft.com/office/officeart/2005/8/layout/cycle6"/>
    <dgm:cxn modelId="{DD147935-9B6C-40B0-B4E7-67FBA25F454D}" type="presOf" srcId="{8F417BF2-B8E2-4294-A121-7C18A57EBBFD}" destId="{2BC60233-80F7-4849-898C-04BDBDC94C95}" srcOrd="0" destOrd="0" presId="urn:microsoft.com/office/officeart/2005/8/layout/cycle6"/>
    <dgm:cxn modelId="{0712C2AD-AD3E-41F7-91C6-D01FD9C457C4}" srcId="{8F451BEB-9989-4D19-86AE-7CCBD66448D3}" destId="{E260B775-9EA5-4D82-A400-0C948512CA75}" srcOrd="2" destOrd="0" parTransId="{164E75F4-E244-41EC-9FE8-07D134A8B42F}" sibTransId="{C1200EF6-851C-4A8D-AC57-348A656C3587}"/>
    <dgm:cxn modelId="{4B6C6C8F-D136-4F04-B3B7-A714048F3797}" type="presOf" srcId="{9A4290A3-8713-45AB-87D7-F46DF0476900}" destId="{A69BB052-09B2-4A65-9A3A-DDC04B86D54F}" srcOrd="0" destOrd="0" presId="urn:microsoft.com/office/officeart/2005/8/layout/cycle6"/>
    <dgm:cxn modelId="{18DA4A2F-B7D0-41AD-97E8-8E3A387854CE}" type="presOf" srcId="{5059BE12-40E6-4F18-B2FE-38E049E39851}" destId="{00DA94BD-8F9E-4134-B8F8-8634723A04D8}" srcOrd="0" destOrd="0" presId="urn:microsoft.com/office/officeart/2005/8/layout/cycle6"/>
    <dgm:cxn modelId="{31D46395-0368-402C-8649-E081C88F4826}" type="presOf" srcId="{235D3594-26E2-45F1-8430-50DD5DFCE7F8}" destId="{5FC95C83-305A-4CCA-BDC6-5EF3E3DF710C}" srcOrd="0" destOrd="0" presId="urn:microsoft.com/office/officeart/2005/8/layout/cycle6"/>
    <dgm:cxn modelId="{0A7F96EE-587C-430D-8438-1B0D579FA977}" type="presOf" srcId="{5CDD53BA-E048-45D6-BF77-0AC18742F93E}" destId="{CA11378F-CDE7-4D01-B5E8-A7F47ECA8FD1}" srcOrd="0" destOrd="0" presId="urn:microsoft.com/office/officeart/2005/8/layout/cycle6"/>
    <dgm:cxn modelId="{5731E6FD-1934-4804-B163-A0C917FBC4BA}" srcId="{8F451BEB-9989-4D19-86AE-7CCBD66448D3}" destId="{CD6B880A-4760-4CFC-8342-738AAE588B61}" srcOrd="3" destOrd="0" parTransId="{3D6D3C84-317E-4A6B-86D4-D369F6E2E878}" sibTransId="{5059BE12-40E6-4F18-B2FE-38E049E39851}"/>
    <dgm:cxn modelId="{267A792B-ADB1-45CC-A506-4BA94DE6EDB4}" srcId="{8F451BEB-9989-4D19-86AE-7CCBD66448D3}" destId="{235D3594-26E2-45F1-8430-50DD5DFCE7F8}" srcOrd="0" destOrd="0" parTransId="{28ACA54B-8B51-46F5-929E-17D7CB37EA8B}" sibTransId="{48E35CBE-A31E-4539-95AD-C5CD8396FF48}"/>
    <dgm:cxn modelId="{403E3691-F2A3-4182-8C1D-2461944D08DA}" srcId="{8F451BEB-9989-4D19-86AE-7CCBD66448D3}" destId="{8F417BF2-B8E2-4294-A121-7C18A57EBBFD}" srcOrd="1" destOrd="0" parTransId="{A871A49D-A035-4849-A809-A6B15238FF4E}" sibTransId="{AD65F217-2912-4562-942F-32C27ABB03A5}"/>
    <dgm:cxn modelId="{4A699119-2E78-4A85-BE57-4E342172EBC6}" type="presOf" srcId="{E260B775-9EA5-4D82-A400-0C948512CA75}" destId="{09274EED-CF06-4205-9662-41BCCA98A260}" srcOrd="0" destOrd="0" presId="urn:microsoft.com/office/officeart/2005/8/layout/cycle6"/>
    <dgm:cxn modelId="{EC21C425-D572-4815-B0BC-0E62A0C8F805}" srcId="{8F451BEB-9989-4D19-86AE-7CCBD66448D3}" destId="{5CDD53BA-E048-45D6-BF77-0AC18742F93E}" srcOrd="4" destOrd="0" parTransId="{7C3B1F87-E2AA-4BF4-8CBE-E8611527179F}" sibTransId="{9A4290A3-8713-45AB-87D7-F46DF0476900}"/>
    <dgm:cxn modelId="{43AE6931-879A-4BA9-BE2B-D23FF1DA9A87}" type="presParOf" srcId="{EC24D30B-54F9-41C3-A07C-65DEE4F174A6}" destId="{5FC95C83-305A-4CCA-BDC6-5EF3E3DF710C}" srcOrd="0" destOrd="0" presId="urn:microsoft.com/office/officeart/2005/8/layout/cycle6"/>
    <dgm:cxn modelId="{2BCF06C9-3EB9-48BD-84BC-E5CC11F3065A}" type="presParOf" srcId="{EC24D30B-54F9-41C3-A07C-65DEE4F174A6}" destId="{49329215-4C4B-4FAE-9E80-3EEF4AE5D2C1}" srcOrd="1" destOrd="0" presId="urn:microsoft.com/office/officeart/2005/8/layout/cycle6"/>
    <dgm:cxn modelId="{168BC4B8-4462-40FA-917D-9C958D1B3253}" type="presParOf" srcId="{EC24D30B-54F9-41C3-A07C-65DEE4F174A6}" destId="{57B9F93B-4A9B-4E14-A563-409F54509619}" srcOrd="2" destOrd="0" presId="urn:microsoft.com/office/officeart/2005/8/layout/cycle6"/>
    <dgm:cxn modelId="{E972FE7A-BD52-4A99-B11D-3C3FFACFC679}" type="presParOf" srcId="{EC24D30B-54F9-41C3-A07C-65DEE4F174A6}" destId="{2BC60233-80F7-4849-898C-04BDBDC94C95}" srcOrd="3" destOrd="0" presId="urn:microsoft.com/office/officeart/2005/8/layout/cycle6"/>
    <dgm:cxn modelId="{36631368-EB89-4E1C-88EB-BB79DC95B9F8}" type="presParOf" srcId="{EC24D30B-54F9-41C3-A07C-65DEE4F174A6}" destId="{B5B12F8D-8226-460C-9115-8E749345D2D9}" srcOrd="4" destOrd="0" presId="urn:microsoft.com/office/officeart/2005/8/layout/cycle6"/>
    <dgm:cxn modelId="{5033E6F4-EFE1-4EB4-AFD1-00FDB711D4C7}" type="presParOf" srcId="{EC24D30B-54F9-41C3-A07C-65DEE4F174A6}" destId="{29D4BA92-6482-4B3A-92C4-0D5EF4DB06D6}" srcOrd="5" destOrd="0" presId="urn:microsoft.com/office/officeart/2005/8/layout/cycle6"/>
    <dgm:cxn modelId="{0F38B341-73F6-4352-B05E-D52C2A8D5497}" type="presParOf" srcId="{EC24D30B-54F9-41C3-A07C-65DEE4F174A6}" destId="{09274EED-CF06-4205-9662-41BCCA98A260}" srcOrd="6" destOrd="0" presId="urn:microsoft.com/office/officeart/2005/8/layout/cycle6"/>
    <dgm:cxn modelId="{E46522EC-7BBC-4ED6-88B1-B6028CE9F761}" type="presParOf" srcId="{EC24D30B-54F9-41C3-A07C-65DEE4F174A6}" destId="{7D50D8C4-EE4A-44AF-83F2-CC0D9331DD92}" srcOrd="7" destOrd="0" presId="urn:microsoft.com/office/officeart/2005/8/layout/cycle6"/>
    <dgm:cxn modelId="{83D9A379-647A-49C8-A177-4658698EB55B}" type="presParOf" srcId="{EC24D30B-54F9-41C3-A07C-65DEE4F174A6}" destId="{B67EB7AA-682D-41F9-99D7-1F65D9791BD2}" srcOrd="8" destOrd="0" presId="urn:microsoft.com/office/officeart/2005/8/layout/cycle6"/>
    <dgm:cxn modelId="{30D6FC86-2108-40BD-90E1-C6C2C074D0DF}" type="presParOf" srcId="{EC24D30B-54F9-41C3-A07C-65DEE4F174A6}" destId="{15504C73-1B10-46DA-B110-24EA0F117A4C}" srcOrd="9" destOrd="0" presId="urn:microsoft.com/office/officeart/2005/8/layout/cycle6"/>
    <dgm:cxn modelId="{07C5BEAC-BC47-4C99-B6BE-0D769202F4B7}" type="presParOf" srcId="{EC24D30B-54F9-41C3-A07C-65DEE4F174A6}" destId="{1D24C02F-CED9-44D3-9261-B2B80012E862}" srcOrd="10" destOrd="0" presId="urn:microsoft.com/office/officeart/2005/8/layout/cycle6"/>
    <dgm:cxn modelId="{8419F3B4-E86E-4C19-A088-906C90E44B0E}" type="presParOf" srcId="{EC24D30B-54F9-41C3-A07C-65DEE4F174A6}" destId="{00DA94BD-8F9E-4134-B8F8-8634723A04D8}" srcOrd="11" destOrd="0" presId="urn:microsoft.com/office/officeart/2005/8/layout/cycle6"/>
    <dgm:cxn modelId="{E1813E40-B183-4FFC-BD8E-AE7BB549A34A}" type="presParOf" srcId="{EC24D30B-54F9-41C3-A07C-65DEE4F174A6}" destId="{CA11378F-CDE7-4D01-B5E8-A7F47ECA8FD1}" srcOrd="12" destOrd="0" presId="urn:microsoft.com/office/officeart/2005/8/layout/cycle6"/>
    <dgm:cxn modelId="{280DC58E-1A28-4A60-B786-2C80A0DB6D80}" type="presParOf" srcId="{EC24D30B-54F9-41C3-A07C-65DEE4F174A6}" destId="{02D04309-6077-4D16-8AFB-3CC42DFAB6BA}" srcOrd="13" destOrd="0" presId="urn:microsoft.com/office/officeart/2005/8/layout/cycle6"/>
    <dgm:cxn modelId="{2AED80D8-FCDE-49DE-92BC-BDE3785AEB80}" type="presParOf" srcId="{EC24D30B-54F9-41C3-A07C-65DEE4F174A6}" destId="{A69BB052-09B2-4A65-9A3A-DDC04B86D54F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C95C83-305A-4CCA-BDC6-5EF3E3DF710C}">
      <dsp:nvSpPr>
        <dsp:cNvPr id="0" name=""/>
        <dsp:cNvSpPr/>
      </dsp:nvSpPr>
      <dsp:spPr>
        <a:xfrm>
          <a:off x="1386611" y="1495"/>
          <a:ext cx="917199" cy="596179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u="none" kern="1200" dirty="0" err="1" smtClean="0">
              <a:latin typeface="KoPub돋움체 Light" panose="02020603020101020101" pitchFamily="18" charset="-127"/>
              <a:ea typeface="KoPub돋움체 Light" panose="02020603020101020101" pitchFamily="18" charset="-127"/>
            </a:rPr>
            <a:t>배정시기</a:t>
          </a:r>
          <a:endParaRPr lang="ko-KR" altLang="en-US" sz="1600" b="1" u="none" kern="1200" dirty="0">
            <a:latin typeface="KoPub돋움체 Light" panose="02020603020101020101" pitchFamily="18" charset="-127"/>
            <a:ea typeface="KoPub돋움체 Light" panose="02020603020101020101" pitchFamily="18" charset="-127"/>
          </a:endParaRPr>
        </a:p>
      </dsp:txBody>
      <dsp:txXfrm>
        <a:off x="1415714" y="30598"/>
        <a:ext cx="858993" cy="537973"/>
      </dsp:txXfrm>
    </dsp:sp>
    <dsp:sp modelId="{57B9F93B-4A9B-4E14-A563-409F54509619}">
      <dsp:nvSpPr>
        <dsp:cNvPr id="0" name=""/>
        <dsp:cNvSpPr/>
      </dsp:nvSpPr>
      <dsp:spPr>
        <a:xfrm>
          <a:off x="654467" y="299584"/>
          <a:ext cx="2381487" cy="2381487"/>
        </a:xfrm>
        <a:custGeom>
          <a:avLst/>
          <a:gdLst/>
          <a:ahLst/>
          <a:cxnLst/>
          <a:rect l="0" t="0" r="0" b="0"/>
          <a:pathLst>
            <a:path>
              <a:moveTo>
                <a:pt x="1655639" y="94503"/>
              </a:moveTo>
              <a:arcTo wR="1190743" hR="1190743" stAng="17578857" swAng="1960744"/>
            </a:path>
          </a:pathLst>
        </a:custGeom>
        <a:noFill/>
        <a:ln w="6350" cap="flat" cmpd="sng" algn="ctr">
          <a:solidFill>
            <a:schemeClr val="accent1">
              <a:shade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C60233-80F7-4849-898C-04BDBDC94C95}">
      <dsp:nvSpPr>
        <dsp:cNvPr id="0" name=""/>
        <dsp:cNvSpPr/>
      </dsp:nvSpPr>
      <dsp:spPr>
        <a:xfrm>
          <a:off x="2519075" y="824278"/>
          <a:ext cx="917199" cy="596179"/>
        </a:xfrm>
        <a:prstGeom prst="roundRect">
          <a:avLst/>
        </a:prstGeom>
        <a:solidFill>
          <a:schemeClr val="accent1">
            <a:shade val="80000"/>
            <a:hueOff val="67816"/>
            <a:satOff val="1294"/>
            <a:lumOff val="57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 err="1" smtClean="0">
              <a:latin typeface="KoPub돋움체 Light" panose="02020603020101020101" pitchFamily="18" charset="-127"/>
              <a:ea typeface="KoPub돋움체 Light" panose="02020603020101020101" pitchFamily="18" charset="-127"/>
            </a:rPr>
            <a:t>배정절차</a:t>
          </a:r>
          <a:endParaRPr lang="ko-KR" altLang="en-US" sz="1600" b="1" kern="1200" dirty="0">
            <a:latin typeface="KoPub돋움체 Light" panose="02020603020101020101" pitchFamily="18" charset="-127"/>
            <a:ea typeface="KoPub돋움체 Light" panose="02020603020101020101" pitchFamily="18" charset="-127"/>
          </a:endParaRPr>
        </a:p>
      </dsp:txBody>
      <dsp:txXfrm>
        <a:off x="2548178" y="853381"/>
        <a:ext cx="858993" cy="537973"/>
      </dsp:txXfrm>
    </dsp:sp>
    <dsp:sp modelId="{29D4BA92-6482-4B3A-92C4-0D5EF4DB06D6}">
      <dsp:nvSpPr>
        <dsp:cNvPr id="0" name=""/>
        <dsp:cNvSpPr/>
      </dsp:nvSpPr>
      <dsp:spPr>
        <a:xfrm>
          <a:off x="654467" y="299584"/>
          <a:ext cx="2381487" cy="2381487"/>
        </a:xfrm>
        <a:custGeom>
          <a:avLst/>
          <a:gdLst/>
          <a:ahLst/>
          <a:cxnLst/>
          <a:rect l="0" t="0" r="0" b="0"/>
          <a:pathLst>
            <a:path>
              <a:moveTo>
                <a:pt x="2379858" y="1128482"/>
              </a:moveTo>
              <a:arcTo wR="1190743" hR="1190743" stAng="21420168" swAng="2195693"/>
            </a:path>
          </a:pathLst>
        </a:custGeom>
        <a:noFill/>
        <a:ln w="6350" cap="flat" cmpd="sng" algn="ctr">
          <a:solidFill>
            <a:schemeClr val="accent1">
              <a:shade val="90000"/>
              <a:hueOff val="67824"/>
              <a:satOff val="-156"/>
              <a:lumOff val="496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274EED-CF06-4205-9662-41BCCA98A260}">
      <dsp:nvSpPr>
        <dsp:cNvPr id="0" name=""/>
        <dsp:cNvSpPr/>
      </dsp:nvSpPr>
      <dsp:spPr>
        <a:xfrm>
          <a:off x="2086513" y="2155570"/>
          <a:ext cx="917199" cy="596179"/>
        </a:xfrm>
        <a:prstGeom prst="roundRect">
          <a:avLst/>
        </a:prstGeom>
        <a:solidFill>
          <a:schemeClr val="accent1">
            <a:shade val="80000"/>
            <a:hueOff val="135632"/>
            <a:satOff val="2588"/>
            <a:lumOff val="114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 smtClean="0">
              <a:latin typeface="KoPub돋움체 Light" panose="02020603020101020101" pitchFamily="18" charset="-127"/>
              <a:ea typeface="KoPub돋움체 Light" panose="02020603020101020101" pitchFamily="18" charset="-127"/>
            </a:rPr>
            <a:t>배정방법</a:t>
          </a:r>
          <a:endParaRPr lang="ko-KR" altLang="en-US" sz="1600" b="1" kern="1200" dirty="0">
            <a:latin typeface="KoPub돋움체 Light" panose="02020603020101020101" pitchFamily="18" charset="-127"/>
            <a:ea typeface="KoPub돋움체 Light" panose="02020603020101020101" pitchFamily="18" charset="-127"/>
          </a:endParaRPr>
        </a:p>
      </dsp:txBody>
      <dsp:txXfrm>
        <a:off x="2115616" y="2184673"/>
        <a:ext cx="858993" cy="537973"/>
      </dsp:txXfrm>
    </dsp:sp>
    <dsp:sp modelId="{B67EB7AA-682D-41F9-99D7-1F65D9791BD2}">
      <dsp:nvSpPr>
        <dsp:cNvPr id="0" name=""/>
        <dsp:cNvSpPr/>
      </dsp:nvSpPr>
      <dsp:spPr>
        <a:xfrm>
          <a:off x="654467" y="299584"/>
          <a:ext cx="2381487" cy="2381487"/>
        </a:xfrm>
        <a:custGeom>
          <a:avLst/>
          <a:gdLst/>
          <a:ahLst/>
          <a:cxnLst/>
          <a:rect l="0" t="0" r="0" b="0"/>
          <a:pathLst>
            <a:path>
              <a:moveTo>
                <a:pt x="1427317" y="2357749"/>
              </a:moveTo>
              <a:arcTo wR="1190743" hR="1190743" stAng="4712423" swAng="1375154"/>
            </a:path>
          </a:pathLst>
        </a:custGeom>
        <a:noFill/>
        <a:ln w="6350" cap="flat" cmpd="sng" algn="ctr">
          <a:solidFill>
            <a:schemeClr val="accent1">
              <a:shade val="90000"/>
              <a:hueOff val="135647"/>
              <a:satOff val="-313"/>
              <a:lumOff val="9936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504C73-1B10-46DA-B110-24EA0F117A4C}">
      <dsp:nvSpPr>
        <dsp:cNvPr id="0" name=""/>
        <dsp:cNvSpPr/>
      </dsp:nvSpPr>
      <dsp:spPr>
        <a:xfrm>
          <a:off x="686710" y="2155570"/>
          <a:ext cx="917199" cy="596179"/>
        </a:xfrm>
        <a:prstGeom prst="roundRect">
          <a:avLst/>
        </a:prstGeom>
        <a:solidFill>
          <a:schemeClr val="accent1">
            <a:shade val="80000"/>
            <a:hueOff val="203448"/>
            <a:satOff val="3881"/>
            <a:lumOff val="171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 err="1" smtClean="0">
              <a:latin typeface="KoPub돋움체 Light" panose="02020603020101020101" pitchFamily="18" charset="-127"/>
              <a:ea typeface="KoPub돋움체 Light" panose="02020603020101020101" pitchFamily="18" charset="-127"/>
            </a:rPr>
            <a:t>배정범위</a:t>
          </a:r>
          <a:endParaRPr lang="ko-KR" altLang="en-US" sz="1600" b="1" kern="1200" dirty="0">
            <a:latin typeface="KoPub돋움체 Light" panose="02020603020101020101" pitchFamily="18" charset="-127"/>
            <a:ea typeface="KoPub돋움체 Light" panose="02020603020101020101" pitchFamily="18" charset="-127"/>
          </a:endParaRPr>
        </a:p>
      </dsp:txBody>
      <dsp:txXfrm>
        <a:off x="715813" y="2184673"/>
        <a:ext cx="858993" cy="537973"/>
      </dsp:txXfrm>
    </dsp:sp>
    <dsp:sp modelId="{00DA94BD-8F9E-4134-B8F8-8634723A04D8}">
      <dsp:nvSpPr>
        <dsp:cNvPr id="0" name=""/>
        <dsp:cNvSpPr/>
      </dsp:nvSpPr>
      <dsp:spPr>
        <a:xfrm>
          <a:off x="654467" y="299584"/>
          <a:ext cx="2381487" cy="2381487"/>
        </a:xfrm>
        <a:custGeom>
          <a:avLst/>
          <a:gdLst/>
          <a:ahLst/>
          <a:cxnLst/>
          <a:rect l="0" t="0" r="0" b="0"/>
          <a:pathLst>
            <a:path>
              <a:moveTo>
                <a:pt x="198921" y="1849650"/>
              </a:moveTo>
              <a:arcTo wR="1190743" hR="1190743" stAng="8784139" swAng="2195693"/>
            </a:path>
          </a:pathLst>
        </a:custGeom>
        <a:noFill/>
        <a:ln w="6350" cap="flat" cmpd="sng" algn="ctr">
          <a:solidFill>
            <a:schemeClr val="accent1">
              <a:shade val="90000"/>
              <a:hueOff val="203471"/>
              <a:satOff val="-469"/>
              <a:lumOff val="1490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11378F-CDE7-4D01-B5E8-A7F47ECA8FD1}">
      <dsp:nvSpPr>
        <dsp:cNvPr id="0" name=""/>
        <dsp:cNvSpPr/>
      </dsp:nvSpPr>
      <dsp:spPr>
        <a:xfrm>
          <a:off x="254147" y="824278"/>
          <a:ext cx="917199" cy="596179"/>
        </a:xfrm>
        <a:prstGeom prst="roundRect">
          <a:avLst/>
        </a:prstGeom>
        <a:solidFill>
          <a:schemeClr val="accent1">
            <a:shade val="80000"/>
            <a:hueOff val="271263"/>
            <a:satOff val="5175"/>
            <a:lumOff val="2285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 smtClean="0">
              <a:latin typeface="KoPub돋움체 Light" panose="02020603020101020101" pitchFamily="18" charset="-127"/>
              <a:ea typeface="KoPub돋움체 Light" panose="02020603020101020101" pitchFamily="18" charset="-127"/>
            </a:rPr>
            <a:t>개선방안</a:t>
          </a:r>
          <a:endParaRPr lang="ko-KR" altLang="en-US" sz="1600" b="1" kern="1200" dirty="0">
            <a:latin typeface="KoPub돋움체 Light" panose="02020603020101020101" pitchFamily="18" charset="-127"/>
            <a:ea typeface="KoPub돋움체 Light" panose="02020603020101020101" pitchFamily="18" charset="-127"/>
          </a:endParaRPr>
        </a:p>
      </dsp:txBody>
      <dsp:txXfrm>
        <a:off x="283250" y="853381"/>
        <a:ext cx="858993" cy="537973"/>
      </dsp:txXfrm>
    </dsp:sp>
    <dsp:sp modelId="{A69BB052-09B2-4A65-9A3A-DDC04B86D54F}">
      <dsp:nvSpPr>
        <dsp:cNvPr id="0" name=""/>
        <dsp:cNvSpPr/>
      </dsp:nvSpPr>
      <dsp:spPr>
        <a:xfrm>
          <a:off x="654467" y="299584"/>
          <a:ext cx="2381487" cy="2381487"/>
        </a:xfrm>
        <a:custGeom>
          <a:avLst/>
          <a:gdLst/>
          <a:ahLst/>
          <a:cxnLst/>
          <a:rect l="0" t="0" r="0" b="0"/>
          <a:pathLst>
            <a:path>
              <a:moveTo>
                <a:pt x="207540" y="519042"/>
              </a:moveTo>
              <a:arcTo wR="1190743" hR="1190743" stAng="12860399" swAng="1960744"/>
            </a:path>
          </a:pathLst>
        </a:custGeom>
        <a:noFill/>
        <a:ln w="6350" cap="flat" cmpd="sng" algn="ctr">
          <a:solidFill>
            <a:schemeClr val="accent1">
              <a:shade val="90000"/>
              <a:hueOff val="271295"/>
              <a:satOff val="-626"/>
              <a:lumOff val="1987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31082-0B7D-477B-8B17-862CAC75589C}" type="datetimeFigureOut">
              <a:rPr lang="ko-KR" altLang="en-US" smtClean="0"/>
              <a:t>2021-11-12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D863-2732-4D51-B7DD-5B6747AB34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8264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31082-0B7D-477B-8B17-862CAC75589C}" type="datetimeFigureOut">
              <a:rPr lang="ko-KR" altLang="en-US" smtClean="0"/>
              <a:t>2021-11-12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D863-2732-4D51-B7DD-5B6747AB34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3416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31082-0B7D-477B-8B17-862CAC75589C}" type="datetimeFigureOut">
              <a:rPr lang="ko-KR" altLang="en-US" smtClean="0"/>
              <a:t>2021-11-12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D863-2732-4D51-B7DD-5B6747AB34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7359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31082-0B7D-477B-8B17-862CAC75589C}" type="datetimeFigureOut">
              <a:rPr lang="ko-KR" altLang="en-US" smtClean="0"/>
              <a:t>2021-11-12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D863-2732-4D51-B7DD-5B6747AB34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5996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31082-0B7D-477B-8B17-862CAC75589C}" type="datetimeFigureOut">
              <a:rPr lang="ko-KR" altLang="en-US" smtClean="0"/>
              <a:t>2021-11-12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D863-2732-4D51-B7DD-5B6747AB34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5297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31082-0B7D-477B-8B17-862CAC75589C}" type="datetimeFigureOut">
              <a:rPr lang="ko-KR" altLang="en-US" smtClean="0"/>
              <a:t>2021-11-12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D863-2732-4D51-B7DD-5B6747AB34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84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31082-0B7D-477B-8B17-862CAC75589C}" type="datetimeFigureOut">
              <a:rPr lang="ko-KR" altLang="en-US" smtClean="0"/>
              <a:t>2021-11-12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D863-2732-4D51-B7DD-5B6747AB34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5218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31082-0B7D-477B-8B17-862CAC75589C}" type="datetimeFigureOut">
              <a:rPr lang="ko-KR" altLang="en-US" smtClean="0"/>
              <a:t>2021-11-12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D863-2732-4D51-B7DD-5B6747AB34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6029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31082-0B7D-477B-8B17-862CAC75589C}" type="datetimeFigureOut">
              <a:rPr lang="ko-KR" altLang="en-US" smtClean="0"/>
              <a:t>2021-11-12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D863-2732-4D51-B7DD-5B6747AB34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0628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31082-0B7D-477B-8B17-862CAC75589C}" type="datetimeFigureOut">
              <a:rPr lang="ko-KR" altLang="en-US" smtClean="0"/>
              <a:t>2021-11-12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D863-2732-4D51-B7DD-5B6747AB34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4751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31082-0B7D-477B-8B17-862CAC75589C}" type="datetimeFigureOut">
              <a:rPr lang="ko-KR" altLang="en-US" smtClean="0"/>
              <a:t>2021-11-12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D863-2732-4D51-B7DD-5B6747AB34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1872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31082-0B7D-477B-8B17-862CAC75589C}" type="datetimeFigureOut">
              <a:rPr lang="ko-KR" altLang="en-US" smtClean="0"/>
              <a:t>2021-11-12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8FD863-2732-4D51-B7DD-5B6747AB34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429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007943" rtl="0" eaLnBrk="1" latinLnBrk="1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1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5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16.png"/><Relationship Id="rId9" Type="http://schemas.microsoft.com/office/2007/relationships/diagramDrawing" Target="../diagrams/drawin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6749" y="2245203"/>
            <a:ext cx="10596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ko-KR" altLang="en-US" sz="4000" b="1" spc="-160" dirty="0" smtClean="0">
                <a:solidFill>
                  <a:schemeClr val="accent1">
                    <a:lumMod val="50000"/>
                  </a:schemeClr>
                </a:solidFill>
                <a:latin typeface="+mj-ea"/>
                <a:ea typeface="+mj-ea"/>
              </a:rPr>
              <a:t>지도교수 배정에 대한 학과 내규 제정 안내</a:t>
            </a:r>
            <a:endParaRPr lang="en-US" altLang="ko-KR" sz="4000" b="1" spc="-160" dirty="0" smtClean="0">
              <a:solidFill>
                <a:schemeClr val="accent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8780" y="3018570"/>
            <a:ext cx="21595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2021. 11. 11.(</a:t>
            </a:r>
            <a:r>
              <a:rPr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목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)</a:t>
            </a:r>
            <a:endParaRPr lang="ko-KR" altLang="en-US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00" y="841248"/>
            <a:ext cx="1248917" cy="127691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6226" y="4690872"/>
            <a:ext cx="2593337" cy="2612244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00" y="7051494"/>
            <a:ext cx="876743" cy="251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071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07784" y="1569815"/>
            <a:ext cx="936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-150" dirty="0" smtClean="0">
                <a:solidFill>
                  <a:srgbClr val="004989"/>
                </a:solidFill>
              </a:rPr>
              <a:t>목차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07784" y="2232648"/>
            <a:ext cx="5321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lain"/>
            </a:pPr>
            <a:r>
              <a:rPr lang="ko-KR" altLang="en-US" sz="16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추진 배경 </a:t>
            </a:r>
            <a:r>
              <a:rPr lang="en-US" altLang="ko-KR" sz="16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/ </a:t>
            </a:r>
            <a:r>
              <a:rPr lang="ko-KR" altLang="en-US" sz="16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추진방향</a:t>
            </a:r>
            <a:endParaRPr lang="en-US" altLang="ko-KR" sz="1600" spc="-15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marL="342900" indent="-342900">
              <a:lnSpc>
                <a:spcPct val="150000"/>
              </a:lnSpc>
              <a:buAutoNum type="arabicPlain"/>
            </a:pPr>
            <a:r>
              <a:rPr lang="ko-KR" altLang="en-US" sz="16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지도교수 배정 방식 공지</a:t>
            </a:r>
            <a:endParaRPr lang="en-US" altLang="ko-KR" sz="1600" spc="-15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marL="342900" indent="-342900">
              <a:lnSpc>
                <a:spcPct val="150000"/>
              </a:lnSpc>
              <a:buAutoNum type="arabicPlain"/>
            </a:pPr>
            <a:r>
              <a:rPr lang="ko-KR" altLang="en-US" sz="16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학과 내규 제정 요청</a:t>
            </a:r>
            <a:endParaRPr lang="en-US" altLang="ko-KR" sz="1600" spc="-15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00" y="7051494"/>
            <a:ext cx="876743" cy="251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566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오른쪽 화살표 5"/>
          <p:cNvSpPr/>
          <p:nvPr/>
        </p:nvSpPr>
        <p:spPr>
          <a:xfrm>
            <a:off x="2587752" y="5737474"/>
            <a:ext cx="5221224" cy="83594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9280" y="262144"/>
            <a:ext cx="2764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spc="-150" dirty="0" smtClean="0">
                <a:solidFill>
                  <a:srgbClr val="004989"/>
                </a:solidFill>
              </a:rPr>
              <a:t>/   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추진배경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8513" y="7051494"/>
            <a:ext cx="876743" cy="25162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6932" y="872286"/>
            <a:ext cx="9640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4</a:t>
            </a:r>
            <a:r>
              <a:rPr lang="ko-KR" altLang="en-US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단계 </a:t>
            </a:r>
            <a:r>
              <a:rPr lang="en-US" altLang="ko-KR" dirty="0" err="1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BK21</a:t>
            </a:r>
            <a:r>
              <a:rPr lang="en-US" altLang="ko-KR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‘</a:t>
            </a:r>
            <a:r>
              <a:rPr lang="ko-KR" altLang="en-US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대학원 차원의 교육지원 체계 개선 계획</a:t>
            </a:r>
            <a:r>
              <a:rPr lang="en-US" altLang="ko-KR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중 </a:t>
            </a:r>
            <a:r>
              <a:rPr lang="en-US" altLang="ko-KR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학생중심 지도교수 선정 체계 구축</a:t>
            </a:r>
            <a:r>
              <a:rPr lang="en-US" altLang="ko-KR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</a:t>
            </a:r>
            <a:r>
              <a:rPr lang="ko-KR" altLang="en-US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의 일환</a:t>
            </a:r>
            <a:endParaRPr lang="en-US" altLang="ko-KR" dirty="0" smtClean="0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지도교수 배정 관련 민원에 대한 근본적인 해결책 모색</a:t>
            </a:r>
            <a:endParaRPr lang="ko-KR" altLang="en-US" dirty="0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6932" y="1884127"/>
            <a:ext cx="2764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spc="-150" dirty="0" smtClean="0">
                <a:solidFill>
                  <a:srgbClr val="004989"/>
                </a:solidFill>
              </a:rPr>
              <a:t>/   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추진방향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63240" y="2502693"/>
            <a:ext cx="9884664" cy="236191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lnSpc>
                <a:spcPct val="130000"/>
              </a:lnSpc>
              <a:buAutoNum type="arabicParenR"/>
            </a:pPr>
            <a:r>
              <a:rPr lang="ko-KR" altLang="en-US" b="1" spc="-90" dirty="0" smtClean="0">
                <a:solidFill>
                  <a:srgbClr val="00467F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학생중심 지도교수 선정 체계 구축</a:t>
            </a:r>
            <a:endParaRPr lang="en-US" altLang="ko-KR" b="1" spc="-90" dirty="0" smtClean="0">
              <a:solidFill>
                <a:srgbClr val="00467F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marL="342900" indent="-342900">
              <a:lnSpc>
                <a:spcPct val="130000"/>
              </a:lnSpc>
              <a:buAutoNum type="arabicParenR"/>
            </a:pPr>
            <a:r>
              <a:rPr lang="ko-KR" altLang="en-US" b="1" spc="-90" dirty="0" smtClean="0">
                <a:solidFill>
                  <a:srgbClr val="00467F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학과별 지도교수 배정에 대한 내규 제정 및 표준 프로세스 구축</a:t>
            </a:r>
            <a:endParaRPr lang="en-US" altLang="ko-KR" b="1" spc="-90" dirty="0">
              <a:solidFill>
                <a:srgbClr val="00467F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marL="742950" lvl="1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pc="-9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지도교수는 </a:t>
            </a:r>
            <a:r>
              <a:rPr lang="ko-KR" altLang="en-US" spc="-9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반드시 </a:t>
            </a:r>
            <a:r>
              <a:rPr lang="ko-KR" altLang="en-US" u="sng" spc="-9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투명하고 합리적인 방법</a:t>
            </a:r>
            <a:r>
              <a:rPr lang="ko-KR" altLang="en-US" spc="-9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으로 </a:t>
            </a:r>
            <a:r>
              <a:rPr lang="ko-KR" altLang="en-US" spc="-9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배정</a:t>
            </a:r>
            <a:endParaRPr lang="en-US" altLang="ko-KR" spc="-90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marL="742950" lvl="1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pc="-9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배정 방식에 </a:t>
            </a:r>
            <a:r>
              <a:rPr lang="ko-KR" altLang="en-US" spc="-9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대해서 </a:t>
            </a:r>
            <a:r>
              <a:rPr lang="ko-KR" altLang="en-US" u="sng" spc="-9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오리엔테이션</a:t>
            </a:r>
            <a:r>
              <a:rPr lang="en-US" altLang="ko-KR" u="sng" spc="-9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u="sng" spc="-9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간담회</a:t>
            </a:r>
            <a:r>
              <a:rPr lang="ko-KR" altLang="en-US" spc="-9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등으로 사전에 충분히 </a:t>
            </a:r>
            <a:r>
              <a:rPr lang="ko-KR" altLang="en-US" spc="-9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공지</a:t>
            </a:r>
            <a:endParaRPr lang="en-US" altLang="ko-KR" spc="-90" dirty="0" smtClean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marL="742950" lvl="1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u="sng" spc="-9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학생의 </a:t>
            </a:r>
            <a:r>
              <a:rPr lang="ko-KR" altLang="en-US" u="sng" spc="-9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의사</a:t>
            </a:r>
            <a:r>
              <a:rPr lang="ko-KR" altLang="en-US" spc="-9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를 최우선으로 </a:t>
            </a:r>
            <a:r>
              <a:rPr lang="ko-KR" altLang="en-US" spc="-9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고려</a:t>
            </a:r>
            <a:endParaRPr lang="en-US" altLang="ko-KR" spc="-90" dirty="0" smtClean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marL="742950" lvl="1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u="sng" spc="-9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원하는 </a:t>
            </a:r>
            <a:r>
              <a:rPr lang="ko-KR" altLang="en-US" u="sng" spc="-9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연구실에 배정되지 못한 경우</a:t>
            </a:r>
            <a:r>
              <a:rPr lang="ko-KR" altLang="en-US" spc="-9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학과주임교수 상담 </a:t>
            </a:r>
            <a:r>
              <a:rPr lang="ko-KR" altLang="en-US" spc="-9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진행</a:t>
            </a:r>
            <a:endParaRPr lang="en-US" altLang="ko-KR" spc="-90" dirty="0" smtClean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pic>
        <p:nvPicPr>
          <p:cNvPr id="1028" name="Picture 4" descr="Woman free ic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59" y="5219345"/>
            <a:ext cx="1691513" cy="169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rocess free ico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0432" y="5887116"/>
            <a:ext cx="1215765" cy="1215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Lecture free ico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2703" y="5848685"/>
            <a:ext cx="1254196" cy="1254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dea free ico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3659" y="5259396"/>
            <a:ext cx="1591589" cy="1591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Message free icon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2787" y="5038354"/>
            <a:ext cx="1213326" cy="1213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9235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9280" y="262144"/>
            <a:ext cx="8152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spc="-150" dirty="0" smtClean="0">
                <a:solidFill>
                  <a:srgbClr val="004989"/>
                </a:solidFill>
              </a:rPr>
              <a:t>/   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지도교수 배정 방식 공지</a:t>
            </a:r>
            <a:r>
              <a:rPr lang="en-US" altLang="ko-KR" sz="2400" b="1" spc="-150" dirty="0" smtClean="0">
                <a:solidFill>
                  <a:srgbClr val="004989"/>
                </a:solidFill>
              </a:rPr>
              <a:t>(@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오리엔테이션</a:t>
            </a:r>
            <a:r>
              <a:rPr lang="en-US" altLang="ko-KR" sz="2400" b="1" spc="-150" dirty="0" smtClean="0">
                <a:solidFill>
                  <a:srgbClr val="004989"/>
                </a:solidFill>
              </a:rPr>
              <a:t>, 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간담회</a:t>
            </a:r>
            <a:r>
              <a:rPr lang="en-US" altLang="ko-KR" sz="2400" b="1" spc="-150" dirty="0" smtClean="0">
                <a:solidFill>
                  <a:srgbClr val="004989"/>
                </a:solidFill>
              </a:rPr>
              <a:t>)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8513" y="7051494"/>
            <a:ext cx="876743" cy="251622"/>
          </a:xfrm>
          <a:prstGeom prst="rect">
            <a:avLst/>
          </a:prstGeom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7449925"/>
              </p:ext>
            </p:extLst>
          </p:nvPr>
        </p:nvGraphicFramePr>
        <p:xfrm>
          <a:off x="349277" y="2075523"/>
          <a:ext cx="10029248" cy="4166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7312">
                  <a:extLst>
                    <a:ext uri="{9D8B030D-6E8A-4147-A177-3AD203B41FA5}">
                      <a16:colId xmlns:a16="http://schemas.microsoft.com/office/drawing/2014/main" val="1455521807"/>
                    </a:ext>
                  </a:extLst>
                </a:gridCol>
                <a:gridCol w="2507312">
                  <a:extLst>
                    <a:ext uri="{9D8B030D-6E8A-4147-A177-3AD203B41FA5}">
                      <a16:colId xmlns:a16="http://schemas.microsoft.com/office/drawing/2014/main" val="2838564294"/>
                    </a:ext>
                  </a:extLst>
                </a:gridCol>
                <a:gridCol w="2507312">
                  <a:extLst>
                    <a:ext uri="{9D8B030D-6E8A-4147-A177-3AD203B41FA5}">
                      <a16:colId xmlns:a16="http://schemas.microsoft.com/office/drawing/2014/main" val="2812859444"/>
                    </a:ext>
                  </a:extLst>
                </a:gridCol>
                <a:gridCol w="2507312">
                  <a:extLst>
                    <a:ext uri="{9D8B030D-6E8A-4147-A177-3AD203B41FA5}">
                      <a16:colId xmlns:a16="http://schemas.microsoft.com/office/drawing/2014/main" val="3733419738"/>
                    </a:ext>
                  </a:extLst>
                </a:gridCol>
              </a:tblGrid>
              <a:tr h="416656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대학원생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지도교수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학과주임교수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단과대학 </a:t>
                      </a:r>
                      <a:r>
                        <a:rPr lang="ko-KR" altLang="en-US" sz="1400" dirty="0" err="1" smtClean="0">
                          <a:solidFill>
                            <a:schemeClr val="tx1"/>
                          </a:solidFill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행정팀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47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838286" y="2599188"/>
            <a:ext cx="1572768" cy="451648"/>
          </a:xfrm>
          <a:prstGeom prst="rect">
            <a:avLst/>
          </a:prstGeom>
          <a:solidFill>
            <a:schemeClr val="bg1"/>
          </a:solidFill>
          <a:ln w="19050">
            <a:solidFill>
              <a:srgbClr val="0046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입학지원서</a:t>
            </a:r>
            <a:r>
              <a:rPr lang="ko-KR" altLang="en-US" sz="14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en-US" altLang="ko-KR" sz="14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–</a:t>
            </a: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희망지도교수 기재</a:t>
            </a:r>
            <a:endParaRPr lang="ko-KR" altLang="en-US" sz="1400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319977" y="3734178"/>
            <a:ext cx="1572768" cy="451648"/>
          </a:xfrm>
          <a:prstGeom prst="rect">
            <a:avLst/>
          </a:prstGeom>
          <a:solidFill>
            <a:schemeClr val="bg1"/>
          </a:solidFill>
          <a:ln w="19050">
            <a:solidFill>
              <a:srgbClr val="0046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면담</a:t>
            </a:r>
            <a:r>
              <a:rPr lang="en-US" altLang="ko-KR" sz="14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/</a:t>
            </a:r>
            <a:r>
              <a:rPr lang="ko-KR" altLang="en-US" sz="14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승인</a:t>
            </a:r>
            <a:endParaRPr lang="ko-KR" altLang="en-US" sz="1400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cxnSp>
        <p:nvCxnSpPr>
          <p:cNvPr id="6" name="직선 화살표 연결선 5"/>
          <p:cNvCxnSpPr>
            <a:stCxn id="15" idx="3"/>
            <a:endCxn id="16" idx="1"/>
          </p:cNvCxnSpPr>
          <p:nvPr/>
        </p:nvCxnSpPr>
        <p:spPr>
          <a:xfrm>
            <a:off x="2411054" y="3960002"/>
            <a:ext cx="908923" cy="0"/>
          </a:xfrm>
          <a:prstGeom prst="straightConnector1">
            <a:avLst/>
          </a:prstGeom>
          <a:ln w="28575">
            <a:solidFill>
              <a:srgbClr val="00467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 descr="Contract free ic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831" y="3241529"/>
            <a:ext cx="677714" cy="677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472180" y="3974473"/>
            <a:ext cx="78579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b="1" dirty="0" smtClean="0">
                <a:solidFill>
                  <a:srgbClr val="00467F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지도교수</a:t>
            </a:r>
            <a:endParaRPr lang="en-US" altLang="ko-KR" sz="1100" b="1" dirty="0" smtClean="0">
              <a:solidFill>
                <a:srgbClr val="00467F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algn="ctr"/>
            <a:r>
              <a:rPr lang="ko-KR" altLang="en-US" sz="1100" b="1" dirty="0" err="1" smtClean="0">
                <a:solidFill>
                  <a:srgbClr val="00467F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배정신청서</a:t>
            </a:r>
            <a:endParaRPr lang="ko-KR" altLang="en-US" sz="1100" b="1" dirty="0">
              <a:solidFill>
                <a:srgbClr val="00467F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838286" y="4638111"/>
            <a:ext cx="1572768" cy="4516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0046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지도교수 </a:t>
            </a:r>
            <a:r>
              <a:rPr lang="ko-KR" altLang="en-US" sz="14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배정신청서</a:t>
            </a:r>
            <a:r>
              <a:rPr lang="ko-KR" altLang="en-US" sz="14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제출</a:t>
            </a:r>
            <a:endParaRPr lang="ko-KR" altLang="en-US" sz="1400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8232492" y="4638111"/>
            <a:ext cx="1572768" cy="4516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0046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배정 입력</a:t>
            </a:r>
            <a:endParaRPr lang="ko-KR" altLang="en-US" sz="1400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cxnSp>
        <p:nvCxnSpPr>
          <p:cNvPr id="18" name="직선 화살표 연결선 17"/>
          <p:cNvCxnSpPr>
            <a:stCxn id="22" idx="3"/>
          </p:cNvCxnSpPr>
          <p:nvPr/>
        </p:nvCxnSpPr>
        <p:spPr>
          <a:xfrm>
            <a:off x="2411054" y="4863935"/>
            <a:ext cx="5821438" cy="0"/>
          </a:xfrm>
          <a:prstGeom prst="straightConnector1">
            <a:avLst/>
          </a:prstGeom>
          <a:ln w="28575">
            <a:solidFill>
              <a:srgbClr val="00467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직사각형 22"/>
          <p:cNvSpPr/>
          <p:nvPr/>
        </p:nvSpPr>
        <p:spPr>
          <a:xfrm>
            <a:off x="5864438" y="4638111"/>
            <a:ext cx="1572768" cy="4516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0046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승인</a:t>
            </a:r>
            <a:r>
              <a:rPr lang="en-US" altLang="ko-KR" sz="14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/</a:t>
            </a:r>
            <a:r>
              <a:rPr lang="ko-KR" altLang="en-US" sz="14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결재</a:t>
            </a:r>
            <a:endParaRPr lang="ko-KR" altLang="en-US" sz="1400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cxnSp>
        <p:nvCxnSpPr>
          <p:cNvPr id="20" name="직선 화살표 연결선 19"/>
          <p:cNvCxnSpPr>
            <a:endCxn id="22" idx="0"/>
          </p:cNvCxnSpPr>
          <p:nvPr/>
        </p:nvCxnSpPr>
        <p:spPr>
          <a:xfrm>
            <a:off x="1624670" y="3050836"/>
            <a:ext cx="0" cy="1587275"/>
          </a:xfrm>
          <a:prstGeom prst="straightConnector1">
            <a:avLst/>
          </a:prstGeom>
          <a:ln w="28575">
            <a:solidFill>
              <a:srgbClr val="00467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직사각형 13"/>
          <p:cNvSpPr/>
          <p:nvPr/>
        </p:nvSpPr>
        <p:spPr>
          <a:xfrm>
            <a:off x="838286" y="3166683"/>
            <a:ext cx="1572768" cy="451648"/>
          </a:xfrm>
          <a:prstGeom prst="rect">
            <a:avLst/>
          </a:prstGeom>
          <a:solidFill>
            <a:schemeClr val="bg1"/>
          </a:solidFill>
          <a:ln w="19050">
            <a:solidFill>
              <a:srgbClr val="0046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신입학</a:t>
            </a:r>
            <a:endParaRPr lang="ko-KR" altLang="en-US" sz="1400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838286" y="3734178"/>
            <a:ext cx="1572768" cy="451648"/>
          </a:xfrm>
          <a:prstGeom prst="rect">
            <a:avLst/>
          </a:prstGeom>
          <a:solidFill>
            <a:schemeClr val="bg1"/>
          </a:solidFill>
          <a:ln w="19050">
            <a:solidFill>
              <a:srgbClr val="0046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면담</a:t>
            </a:r>
            <a:endParaRPr lang="ko-KR" altLang="en-US" sz="1400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7523" y="4749010"/>
            <a:ext cx="5325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solidFill>
                  <a:srgbClr val="00467F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</a:t>
            </a:r>
            <a:r>
              <a:rPr lang="ko-KR" altLang="en-US" sz="1200" b="1" dirty="0" smtClean="0">
                <a:solidFill>
                  <a:srgbClr val="00467F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기말</a:t>
            </a:r>
            <a:endParaRPr lang="ko-KR" altLang="en-US" sz="1200" b="1" dirty="0">
              <a:solidFill>
                <a:srgbClr val="00467F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7523" y="924553"/>
            <a:ext cx="10145736" cy="34156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1400" spc="-9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1) </a:t>
            </a:r>
            <a:r>
              <a:rPr lang="ko-KR" altLang="en-US" sz="1400" spc="-9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지도교수 배정 기본 절차</a:t>
            </a:r>
            <a:endParaRPr lang="ko-KR" altLang="en-US" sz="1400" spc="-9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18487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오른쪽 화살표 4103"/>
          <p:cNvSpPr/>
          <p:nvPr/>
        </p:nvSpPr>
        <p:spPr>
          <a:xfrm>
            <a:off x="3340647" y="3723094"/>
            <a:ext cx="4590831" cy="1320785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9280" y="262144"/>
            <a:ext cx="8152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spc="-150" dirty="0" smtClean="0">
                <a:solidFill>
                  <a:srgbClr val="004989"/>
                </a:solidFill>
              </a:rPr>
              <a:t>/ </a:t>
            </a:r>
            <a:r>
              <a:rPr lang="ko-KR" altLang="en-US" sz="2400" b="1" spc="-150" dirty="0">
                <a:solidFill>
                  <a:srgbClr val="004989"/>
                </a:solidFill>
              </a:rPr>
              <a:t>지도교수 배정 방식 공지</a:t>
            </a:r>
            <a:r>
              <a:rPr lang="en-US" altLang="ko-KR" sz="2400" b="1" spc="-150" dirty="0">
                <a:solidFill>
                  <a:srgbClr val="004989"/>
                </a:solidFill>
              </a:rPr>
              <a:t>(@</a:t>
            </a:r>
            <a:r>
              <a:rPr lang="ko-KR" altLang="en-US" sz="2400" b="1" spc="-150" dirty="0">
                <a:solidFill>
                  <a:srgbClr val="004989"/>
                </a:solidFill>
              </a:rPr>
              <a:t>오리엔테이션</a:t>
            </a:r>
            <a:r>
              <a:rPr lang="en-US" altLang="ko-KR" sz="2400" b="1" spc="-150" dirty="0">
                <a:solidFill>
                  <a:srgbClr val="004989"/>
                </a:solidFill>
              </a:rPr>
              <a:t>, </a:t>
            </a:r>
            <a:r>
              <a:rPr lang="ko-KR" altLang="en-US" sz="2400" b="1" spc="-150" dirty="0">
                <a:solidFill>
                  <a:srgbClr val="004989"/>
                </a:solidFill>
              </a:rPr>
              <a:t>간담회</a:t>
            </a:r>
            <a:r>
              <a:rPr lang="en-US" altLang="ko-KR" sz="2400" b="1" spc="-150" dirty="0">
                <a:solidFill>
                  <a:srgbClr val="004989"/>
                </a:solidFill>
              </a:rPr>
              <a:t>)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8513" y="7051494"/>
            <a:ext cx="876743" cy="25162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27523" y="924553"/>
            <a:ext cx="10145736" cy="3724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1400" spc="-9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2) </a:t>
            </a:r>
            <a:r>
              <a:rPr lang="ko-KR" altLang="en-US" sz="1400" spc="-9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학과별 특수성이 있는 경우에도 지도교수 배정 절차를 사전에 안내 </a:t>
            </a:r>
            <a:r>
              <a:rPr lang="en-US" altLang="ko-KR" sz="1400" spc="-9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(</a:t>
            </a:r>
            <a:r>
              <a:rPr lang="ko-KR" altLang="en-US" sz="1400" spc="-9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도식화 권장</a:t>
            </a:r>
            <a:r>
              <a:rPr lang="en-US" altLang="ko-KR" sz="1400" spc="-9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) </a:t>
            </a:r>
            <a:r>
              <a:rPr lang="ko-KR" altLang="en-US" sz="1400" spc="-9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★</a:t>
            </a:r>
            <a:endParaRPr lang="ko-KR" altLang="en-US" sz="1400" spc="-9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036414"/>
              </p:ext>
            </p:extLst>
          </p:nvPr>
        </p:nvGraphicFramePr>
        <p:xfrm>
          <a:off x="327523" y="1497707"/>
          <a:ext cx="6462547" cy="54425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6565">
                  <a:extLst>
                    <a:ext uri="{9D8B030D-6E8A-4147-A177-3AD203B41FA5}">
                      <a16:colId xmlns:a16="http://schemas.microsoft.com/office/drawing/2014/main" val="2597012154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3657327127"/>
                    </a:ext>
                  </a:extLst>
                </a:gridCol>
                <a:gridCol w="4074302">
                  <a:extLst>
                    <a:ext uri="{9D8B030D-6E8A-4147-A177-3AD203B41FA5}">
                      <a16:colId xmlns:a16="http://schemas.microsoft.com/office/drawing/2014/main" val="3343399229"/>
                    </a:ext>
                  </a:extLst>
                </a:gridCol>
              </a:tblGrid>
              <a:tr h="1814196">
                <a:tc>
                  <a:txBody>
                    <a:bodyPr/>
                    <a:lstStyle/>
                    <a:p>
                      <a:r>
                        <a:rPr lang="ko-KR" altLang="en-US" sz="1800" b="1" dirty="0" smtClean="0">
                          <a:solidFill>
                            <a:schemeClr val="tx1"/>
                          </a:solidFill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①</a:t>
                      </a:r>
                      <a:endParaRPr lang="ko-KR" altLang="en-US" sz="1800" b="1" dirty="0">
                        <a:solidFill>
                          <a:schemeClr val="tx1"/>
                        </a:solidFill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rgbClr val="00467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6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사전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컨택에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의해 연구실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/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지도교수가 배정되는 경우</a:t>
                      </a:r>
                    </a:p>
                  </a:txBody>
                  <a:tcPr anchor="b">
                    <a:lnL w="2857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467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rgbClr val="00467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6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28575" cap="flat" cmpd="sng" algn="ctr">
                      <a:solidFill>
                        <a:srgbClr val="00467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rgbClr val="00467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6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5375586"/>
                  </a:ext>
                </a:extLst>
              </a:tr>
              <a:tr h="181419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b="1" dirty="0" smtClean="0">
                          <a:solidFill>
                            <a:schemeClr val="tx1"/>
                          </a:solidFill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②</a:t>
                      </a:r>
                      <a:endParaRPr lang="ko-KR" altLang="en-US" sz="1800" b="1" dirty="0"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467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467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6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err="1" smtClean="0"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세부전공에</a:t>
                      </a:r>
                      <a:r>
                        <a:rPr lang="ko-KR" altLang="en-US" sz="1100" dirty="0" smtClean="0"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 따라 지도교수가 배정되는 경우</a:t>
                      </a:r>
                      <a:endParaRPr lang="ko-KR" altLang="en-US" sz="1100" dirty="0"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anchor="b">
                    <a:lnL w="2857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467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467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467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6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28575" cap="flat" cmpd="sng" algn="ctr">
                      <a:solidFill>
                        <a:srgbClr val="00467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rgbClr val="00467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467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6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8610047"/>
                  </a:ext>
                </a:extLst>
              </a:tr>
              <a:tr h="181419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800" b="1" dirty="0" smtClean="0">
                          <a:solidFill>
                            <a:schemeClr val="tx1"/>
                          </a:solidFill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③</a:t>
                      </a:r>
                      <a:endParaRPr lang="ko-KR" altLang="en-US" sz="1800" b="1" dirty="0" smtClean="0">
                        <a:solidFill>
                          <a:schemeClr val="tx1"/>
                        </a:solidFill>
                        <a:latin typeface="KoPub돋움체 Light" panose="02020603020101020101" pitchFamily="18" charset="-127"/>
                        <a:ea typeface="KoPub돋움체 Light" panose="02020603020101020101" pitchFamily="18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467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6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입학 후 다양한 수업을 이수하고 지도교수가 배정되는 경우</a:t>
                      </a:r>
                      <a:endParaRPr lang="ko-KR" altLang="en-US" sz="1100" dirty="0"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anchor="b">
                    <a:lnL w="28575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467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467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6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28575" cap="flat" cmpd="sng" algn="ctr">
                      <a:solidFill>
                        <a:srgbClr val="00467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rgbClr val="00467F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6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768330"/>
                  </a:ext>
                </a:extLst>
              </a:tr>
            </a:tbl>
          </a:graphicData>
        </a:graphic>
      </p:graphicFrame>
      <p:pic>
        <p:nvPicPr>
          <p:cNvPr id="52" name="Picture 2" descr="Interview free ic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990" y="1634867"/>
            <a:ext cx="1198706" cy="1198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4" descr="Violin free ico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138" y="3545641"/>
            <a:ext cx="724774" cy="724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6" descr="Microscope free ico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473" y="3988546"/>
            <a:ext cx="724607" cy="724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8" descr="Presentation free ico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455" y="5370132"/>
            <a:ext cx="1080226" cy="1080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" name="직사각형 58"/>
          <p:cNvSpPr/>
          <p:nvPr/>
        </p:nvSpPr>
        <p:spPr>
          <a:xfrm>
            <a:off x="2861171" y="1497707"/>
            <a:ext cx="1568527" cy="365052"/>
          </a:xfrm>
          <a:prstGeom prst="rect">
            <a:avLst/>
          </a:prstGeom>
          <a:solidFill>
            <a:schemeClr val="bg1"/>
          </a:solidFill>
          <a:ln w="19050">
            <a:solidFill>
              <a:srgbClr val="0046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입학 전 사전 </a:t>
            </a:r>
            <a:r>
              <a:rPr lang="ko-KR" altLang="en-US" sz="12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컨택에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의한 지도교수 배정</a:t>
            </a:r>
            <a:endParaRPr lang="en-US" altLang="ko-KR" sz="1200" dirty="0" smtClean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7996435" y="2833573"/>
            <a:ext cx="2476824" cy="271908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직사각형 59"/>
          <p:cNvSpPr/>
          <p:nvPr/>
        </p:nvSpPr>
        <p:spPr>
          <a:xfrm>
            <a:off x="8421624" y="3323718"/>
            <a:ext cx="1572768" cy="3650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0046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(1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기말</a:t>
            </a:r>
            <a:r>
              <a:rPr lang="en-US" altLang="ko-KR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지도교수 </a:t>
            </a:r>
            <a:endParaRPr lang="en-US" altLang="ko-KR" sz="1200" dirty="0" smtClean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algn="ctr"/>
            <a:r>
              <a:rPr lang="ko-KR" altLang="en-US" sz="12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배정신청서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제출</a:t>
            </a:r>
            <a:endParaRPr lang="ko-KR" altLang="en-US" sz="1200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8421624" y="4713153"/>
            <a:ext cx="1572768" cy="3650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0046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단과대학 </a:t>
            </a:r>
            <a:r>
              <a:rPr lang="ko-KR" altLang="en-US" sz="12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행정팀</a:t>
            </a:r>
            <a:r>
              <a:rPr lang="en-US" altLang="ko-KR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배정 입력</a:t>
            </a:r>
            <a:endParaRPr lang="ko-KR" altLang="en-US" sz="1200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cxnSp>
        <p:nvCxnSpPr>
          <p:cNvPr id="4096" name="직선 화살표 연결선 4095"/>
          <p:cNvCxnSpPr>
            <a:stCxn id="60" idx="2"/>
            <a:endCxn id="58" idx="0"/>
          </p:cNvCxnSpPr>
          <p:nvPr/>
        </p:nvCxnSpPr>
        <p:spPr>
          <a:xfrm>
            <a:off x="9208008" y="3688770"/>
            <a:ext cx="0" cy="1024383"/>
          </a:xfrm>
          <a:prstGeom prst="straightConnector1">
            <a:avLst/>
          </a:prstGeom>
          <a:ln w="28575">
            <a:solidFill>
              <a:srgbClr val="00467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직사각형 56"/>
          <p:cNvSpPr/>
          <p:nvPr/>
        </p:nvSpPr>
        <p:spPr>
          <a:xfrm>
            <a:off x="8421624" y="4018435"/>
            <a:ext cx="1572768" cy="3650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0046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학과주임교수</a:t>
            </a:r>
            <a:r>
              <a:rPr lang="en-US" altLang="ko-KR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승인</a:t>
            </a:r>
            <a:r>
              <a:rPr lang="en-US" altLang="ko-KR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/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결재</a:t>
            </a:r>
            <a:endParaRPr lang="ko-KR" altLang="en-US" sz="1200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4097" name="TextBox 4096"/>
          <p:cNvSpPr txBox="1"/>
          <p:nvPr/>
        </p:nvSpPr>
        <p:spPr>
          <a:xfrm>
            <a:off x="8525770" y="2697220"/>
            <a:ext cx="13644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rgbClr val="00467F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※</a:t>
            </a:r>
            <a:r>
              <a:rPr lang="ko-KR" altLang="en-US" sz="1400" b="1" dirty="0" smtClean="0">
                <a:solidFill>
                  <a:srgbClr val="00467F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동일 절차 진행</a:t>
            </a:r>
            <a:endParaRPr lang="ko-KR" altLang="en-US" sz="1400" b="1" dirty="0">
              <a:solidFill>
                <a:srgbClr val="00467F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67" name="직사각형 66"/>
          <p:cNvSpPr/>
          <p:nvPr/>
        </p:nvSpPr>
        <p:spPr>
          <a:xfrm>
            <a:off x="4616127" y="1497692"/>
            <a:ext cx="1568527" cy="365052"/>
          </a:xfrm>
          <a:prstGeom prst="rect">
            <a:avLst/>
          </a:prstGeom>
          <a:solidFill>
            <a:schemeClr val="bg1"/>
          </a:solidFill>
          <a:ln w="19050">
            <a:solidFill>
              <a:srgbClr val="0046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(1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기말</a:t>
            </a:r>
            <a:r>
              <a:rPr lang="en-US" altLang="ko-KR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학생</a:t>
            </a:r>
            <a:r>
              <a:rPr lang="en-US" altLang="ko-KR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지도교수</a:t>
            </a:r>
            <a:endParaRPr lang="en-US" altLang="ko-KR" sz="1200" dirty="0" smtClean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면담 후 </a:t>
            </a:r>
            <a:r>
              <a:rPr lang="ko-KR" altLang="en-US" sz="12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최종학정</a:t>
            </a:r>
            <a:endParaRPr lang="ko-KR" altLang="en-US" sz="1200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cxnSp>
        <p:nvCxnSpPr>
          <p:cNvPr id="4100" name="직선 화살표 연결선 4099"/>
          <p:cNvCxnSpPr>
            <a:stCxn id="59" idx="3"/>
            <a:endCxn id="67" idx="1"/>
          </p:cNvCxnSpPr>
          <p:nvPr/>
        </p:nvCxnSpPr>
        <p:spPr>
          <a:xfrm flipV="1">
            <a:off x="4429698" y="1680218"/>
            <a:ext cx="186429" cy="15"/>
          </a:xfrm>
          <a:prstGeom prst="straightConnector1">
            <a:avLst/>
          </a:prstGeom>
          <a:ln w="28575">
            <a:solidFill>
              <a:srgbClr val="00467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직사각형 71"/>
          <p:cNvSpPr/>
          <p:nvPr/>
        </p:nvSpPr>
        <p:spPr>
          <a:xfrm>
            <a:off x="2861171" y="3470686"/>
            <a:ext cx="1568527" cy="365052"/>
          </a:xfrm>
          <a:prstGeom prst="rect">
            <a:avLst/>
          </a:prstGeom>
          <a:solidFill>
            <a:schemeClr val="bg1"/>
          </a:solidFill>
          <a:ln w="19050">
            <a:solidFill>
              <a:srgbClr val="0046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단과대학 </a:t>
            </a:r>
            <a:r>
              <a:rPr lang="ko-KR" altLang="en-US" sz="12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행정팀</a:t>
            </a:r>
            <a:r>
              <a:rPr lang="en-US" altLang="ko-KR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배정 기준 사전 공지</a:t>
            </a:r>
            <a:endParaRPr lang="en-US" altLang="ko-KR" sz="1200" dirty="0" smtClean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4616127" y="3470671"/>
            <a:ext cx="1568527" cy="365052"/>
          </a:xfrm>
          <a:prstGeom prst="rect">
            <a:avLst/>
          </a:prstGeom>
          <a:solidFill>
            <a:schemeClr val="bg1"/>
          </a:solidFill>
          <a:ln w="19050">
            <a:solidFill>
              <a:srgbClr val="0046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(1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기말</a:t>
            </a:r>
            <a:r>
              <a:rPr lang="en-US" altLang="ko-KR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학생</a:t>
            </a:r>
            <a:r>
              <a:rPr lang="en-US" altLang="ko-KR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지도교수</a:t>
            </a:r>
            <a:endParaRPr lang="en-US" altLang="ko-KR" sz="1200" dirty="0" smtClean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면담 후 </a:t>
            </a:r>
            <a:r>
              <a:rPr lang="ko-KR" altLang="en-US" sz="12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최종학정</a:t>
            </a:r>
            <a:endParaRPr lang="ko-KR" altLang="en-US" sz="1200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cxnSp>
        <p:nvCxnSpPr>
          <p:cNvPr id="74" name="직선 화살표 연결선 73"/>
          <p:cNvCxnSpPr>
            <a:stCxn id="72" idx="3"/>
            <a:endCxn id="73" idx="1"/>
          </p:cNvCxnSpPr>
          <p:nvPr/>
        </p:nvCxnSpPr>
        <p:spPr>
          <a:xfrm flipV="1">
            <a:off x="4429698" y="3653197"/>
            <a:ext cx="186429" cy="15"/>
          </a:xfrm>
          <a:prstGeom prst="straightConnector1">
            <a:avLst/>
          </a:prstGeom>
          <a:ln w="28575">
            <a:solidFill>
              <a:srgbClr val="00467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직사각형 74"/>
          <p:cNvSpPr/>
          <p:nvPr/>
        </p:nvSpPr>
        <p:spPr>
          <a:xfrm>
            <a:off x="2861171" y="5261124"/>
            <a:ext cx="1568527" cy="365052"/>
          </a:xfrm>
          <a:prstGeom prst="rect">
            <a:avLst/>
          </a:prstGeom>
          <a:solidFill>
            <a:schemeClr val="bg1"/>
          </a:solidFill>
          <a:ln w="19050">
            <a:solidFill>
              <a:srgbClr val="0046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2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단과대학 </a:t>
            </a:r>
            <a:r>
              <a:rPr lang="ko-KR" altLang="en-US" sz="1200" dirty="0" err="1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행정팀</a:t>
            </a:r>
            <a:r>
              <a:rPr lang="en-US" altLang="ko-KR" sz="12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 algn="ctr"/>
            <a:r>
              <a:rPr lang="ko-KR" altLang="en-US" sz="12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배정</a:t>
            </a:r>
            <a:r>
              <a:rPr lang="en-US" altLang="ko-KR" sz="12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/</a:t>
            </a:r>
            <a:r>
              <a:rPr lang="ko-KR" altLang="en-US" sz="12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상담 절차 안내</a:t>
            </a:r>
          </a:p>
        </p:txBody>
      </p:sp>
      <p:sp>
        <p:nvSpPr>
          <p:cNvPr id="76" name="직사각형 75"/>
          <p:cNvSpPr/>
          <p:nvPr/>
        </p:nvSpPr>
        <p:spPr>
          <a:xfrm>
            <a:off x="4616127" y="5261109"/>
            <a:ext cx="1568527" cy="365052"/>
          </a:xfrm>
          <a:prstGeom prst="rect">
            <a:avLst/>
          </a:prstGeom>
          <a:solidFill>
            <a:schemeClr val="bg1"/>
          </a:solidFill>
          <a:ln w="19050">
            <a:solidFill>
              <a:srgbClr val="0046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en-US" altLang="ko-KR" sz="1200" dirty="0" smtClean="0">
                <a:solidFill>
                  <a:srgbClr val="FF0000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?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기말</a:t>
            </a:r>
            <a:r>
              <a:rPr lang="en-US" altLang="ko-KR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학생</a:t>
            </a:r>
            <a:r>
              <a:rPr lang="en-US" altLang="ko-KR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지도교수</a:t>
            </a:r>
            <a:endParaRPr lang="en-US" altLang="ko-KR" sz="1200" dirty="0" smtClean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면담 후 </a:t>
            </a:r>
            <a:r>
              <a:rPr lang="ko-KR" altLang="en-US" sz="12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최종학정</a:t>
            </a:r>
            <a:endParaRPr lang="ko-KR" altLang="en-US" sz="1200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cxnSp>
        <p:nvCxnSpPr>
          <p:cNvPr id="77" name="직선 화살표 연결선 76"/>
          <p:cNvCxnSpPr>
            <a:stCxn id="75" idx="3"/>
            <a:endCxn id="76" idx="1"/>
          </p:cNvCxnSpPr>
          <p:nvPr/>
        </p:nvCxnSpPr>
        <p:spPr>
          <a:xfrm flipV="1">
            <a:off x="4429698" y="5443635"/>
            <a:ext cx="186429" cy="15"/>
          </a:xfrm>
          <a:prstGeom prst="straightConnector1">
            <a:avLst/>
          </a:prstGeom>
          <a:ln w="28575">
            <a:solidFill>
              <a:srgbClr val="00467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2764892" y="2175273"/>
            <a:ext cx="5405647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50" dirty="0" smtClean="0"/>
              <a:t>사전 </a:t>
            </a:r>
            <a:r>
              <a:rPr lang="ko-KR" altLang="en-US" sz="1050" dirty="0" err="1" smtClean="0"/>
              <a:t>컨택에</a:t>
            </a:r>
            <a:r>
              <a:rPr lang="ko-KR" altLang="en-US" sz="1050" dirty="0" smtClean="0"/>
              <a:t> 의해 배정됨을 요람</a:t>
            </a:r>
            <a:r>
              <a:rPr lang="en-US" altLang="ko-KR" sz="1050" dirty="0" smtClean="0"/>
              <a:t>, </a:t>
            </a:r>
            <a:r>
              <a:rPr lang="ko-KR" altLang="en-US" sz="1050" dirty="0" err="1" smtClean="0"/>
              <a:t>로드맵</a:t>
            </a:r>
            <a:r>
              <a:rPr lang="ko-KR" altLang="en-US" sz="1050" dirty="0" smtClean="0"/>
              <a:t> 등에 명시</a:t>
            </a:r>
            <a:endParaRPr lang="en-US" altLang="ko-KR" sz="105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50" dirty="0" smtClean="0"/>
              <a:t>사전 </a:t>
            </a:r>
            <a:r>
              <a:rPr lang="ko-KR" altLang="en-US" sz="1050" dirty="0" err="1" smtClean="0"/>
              <a:t>컨택</a:t>
            </a:r>
            <a:r>
              <a:rPr lang="ko-KR" altLang="en-US" sz="1050" dirty="0"/>
              <a:t> </a:t>
            </a:r>
            <a:r>
              <a:rPr lang="ko-KR" altLang="en-US" sz="1050" dirty="0" smtClean="0"/>
              <a:t>없이 입학한 학생이 발생될 경우 배정 방법 모색</a:t>
            </a:r>
            <a:endParaRPr lang="en-US" altLang="ko-KR" sz="105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50" dirty="0" smtClean="0"/>
              <a:t>원하는 지도교수가 배정되지 못하는 경우</a:t>
            </a:r>
            <a:r>
              <a:rPr lang="en-US" altLang="ko-KR" sz="1050" dirty="0"/>
              <a:t> </a:t>
            </a:r>
            <a:r>
              <a:rPr lang="ko-KR" altLang="en-US" sz="1050" dirty="0" smtClean="0"/>
              <a:t>또는 지도교수 변경의 경우 충분한 상담 진행</a:t>
            </a:r>
            <a:endParaRPr lang="en-US" altLang="ko-KR" sz="1050" dirty="0" smtClean="0"/>
          </a:p>
        </p:txBody>
      </p:sp>
      <p:sp>
        <p:nvSpPr>
          <p:cNvPr id="82" name="TextBox 81"/>
          <p:cNvSpPr txBox="1"/>
          <p:nvPr/>
        </p:nvSpPr>
        <p:spPr>
          <a:xfrm>
            <a:off x="2788277" y="4193065"/>
            <a:ext cx="5405647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50" dirty="0" smtClean="0"/>
              <a:t>일방적 </a:t>
            </a:r>
            <a:r>
              <a:rPr lang="ko-KR" altLang="en-US" sz="1050" dirty="0"/>
              <a:t>배정이 진행되지 않도록 </a:t>
            </a:r>
            <a:r>
              <a:rPr lang="ko-KR" altLang="en-US" sz="1050" dirty="0" smtClean="0"/>
              <a:t>배정 기준 사전 </a:t>
            </a:r>
            <a:r>
              <a:rPr lang="ko-KR" altLang="en-US" sz="1050" dirty="0"/>
              <a:t>공지 및 상담 </a:t>
            </a:r>
            <a:r>
              <a:rPr lang="ko-KR" altLang="en-US" sz="1050" dirty="0" smtClean="0"/>
              <a:t>진행</a:t>
            </a:r>
            <a:endParaRPr lang="en-US" altLang="ko-KR" sz="105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50" dirty="0" smtClean="0"/>
              <a:t>원하는 지도교수가 배정되지 못하는 경우</a:t>
            </a:r>
            <a:r>
              <a:rPr lang="en-US" altLang="ko-KR" sz="1050" dirty="0"/>
              <a:t> </a:t>
            </a:r>
            <a:r>
              <a:rPr lang="ko-KR" altLang="en-US" sz="1050" dirty="0" smtClean="0"/>
              <a:t>또는 지도교수 변경의 경우 충분한 상담 진행</a:t>
            </a:r>
            <a:endParaRPr lang="en-US" altLang="ko-KR" sz="1050" dirty="0"/>
          </a:p>
        </p:txBody>
      </p:sp>
      <p:sp>
        <p:nvSpPr>
          <p:cNvPr id="83" name="TextBox 82"/>
          <p:cNvSpPr txBox="1"/>
          <p:nvPr/>
        </p:nvSpPr>
        <p:spPr>
          <a:xfrm>
            <a:off x="2788277" y="5984223"/>
            <a:ext cx="5907386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50" dirty="0" smtClean="0"/>
              <a:t>학생이 지도교수 배정 전에 어느 기준을 충족해야 하는지 사전에 명시</a:t>
            </a:r>
            <a:endParaRPr lang="en-US" altLang="ko-KR" sz="1050" dirty="0" smtClean="0"/>
          </a:p>
          <a:p>
            <a:r>
              <a:rPr lang="en-US" altLang="ko-KR" sz="1050" dirty="0" smtClean="0"/>
              <a:t>      (ex. 9</a:t>
            </a:r>
            <a:r>
              <a:rPr lang="ko-KR" altLang="en-US" sz="1050" dirty="0" smtClean="0"/>
              <a:t>학점 이상 이수 후 지도교수 배정</a:t>
            </a:r>
            <a:r>
              <a:rPr lang="en-US" altLang="ko-KR" sz="1050" dirty="0" smtClean="0"/>
              <a:t>, 2</a:t>
            </a:r>
            <a:r>
              <a:rPr lang="ko-KR" altLang="en-US" sz="1050" dirty="0" smtClean="0"/>
              <a:t>기 이후 이수한 과목을 기반으로 지도교수 면담 진행 등</a:t>
            </a:r>
            <a:r>
              <a:rPr lang="en-US" altLang="ko-KR" sz="1050" dirty="0" smtClean="0"/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50" dirty="0" smtClean="0"/>
              <a:t>원하는 지도교수가 배정되지 못하는 경우 또는 지도교수 변경의 경우 충분한 상담 진행</a:t>
            </a:r>
            <a:endParaRPr lang="en-US" altLang="ko-KR" sz="1050" dirty="0"/>
          </a:p>
        </p:txBody>
      </p:sp>
    </p:spTree>
    <p:extLst>
      <p:ext uri="{BB962C8B-B14F-4D97-AF65-F5344CB8AC3E}">
        <p14:creationId xmlns:p14="http://schemas.microsoft.com/office/powerpoint/2010/main" val="1379927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4037972" y="1834209"/>
            <a:ext cx="2552802" cy="1322280"/>
          </a:xfrm>
          <a:prstGeom prst="roundRect">
            <a:avLst/>
          </a:prstGeom>
          <a:solidFill>
            <a:schemeClr val="bg1"/>
          </a:solidFill>
          <a:ln>
            <a:solidFill>
              <a:srgbClr val="0046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latinLnBrk="1"/>
            <a:r>
              <a:rPr lang="en-US" altLang="ko-KR" sz="10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ex1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</a:t>
            </a:r>
            <a:r>
              <a:rPr lang="ko-KR" altLang="en-US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입학 </a:t>
            </a:r>
            <a:r>
              <a:rPr lang="ko-KR" altLang="en-US" sz="10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전 </a:t>
            </a:r>
            <a:r>
              <a:rPr lang="ko-KR" altLang="en-US" sz="1000" u="sng" dirty="0" err="1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사전컨택</a:t>
            </a:r>
            <a:r>
              <a:rPr lang="ko-KR" altLang="en-US" sz="10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및 </a:t>
            </a:r>
            <a:r>
              <a:rPr lang="ko-KR" altLang="en-US" sz="1000" u="sng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희망지도교수</a:t>
            </a:r>
            <a:r>
              <a:rPr lang="ko-KR" altLang="en-US" sz="10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를 기반으로 배정하되</a:t>
            </a:r>
            <a:r>
              <a:rPr lang="en-US" altLang="ko-KR" sz="10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1</a:t>
            </a:r>
            <a:r>
              <a:rPr lang="ko-KR" altLang="en-US" sz="10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기말 지도교수 및 학과주임교수와의 상담으로 최종 확정한다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.</a:t>
            </a:r>
          </a:p>
          <a:p>
            <a:pPr lvl="0" algn="just" latinLnBrk="1"/>
            <a:endParaRPr lang="ko-KR" altLang="en-US" sz="1000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lvl="0" algn="just" latinLnBrk="1"/>
            <a:r>
              <a:rPr lang="en-US" altLang="ko-KR" sz="10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ex2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</a:t>
            </a:r>
            <a:r>
              <a:rPr lang="ko-KR" altLang="en-US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입학 </a:t>
            </a:r>
            <a:r>
              <a:rPr lang="ko-KR" altLang="en-US" sz="10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후 </a:t>
            </a:r>
            <a:r>
              <a:rPr lang="en-US" altLang="ko-KR" sz="1000" u="sng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</a:t>
            </a:r>
            <a:r>
              <a:rPr lang="ko-KR" altLang="en-US" sz="1000" u="sng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</a:t>
            </a:r>
            <a:r>
              <a:rPr lang="ko-KR" altLang="en-US" sz="10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동안 다양한 수업을 이수하고 </a:t>
            </a:r>
            <a:r>
              <a:rPr lang="en-US" altLang="ko-KR" sz="10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</a:t>
            </a:r>
            <a:r>
              <a:rPr lang="ko-KR" altLang="en-US" sz="10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 말 지도교수 및 학과주임교수와의 상담으로 최종 확정한다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.</a:t>
            </a:r>
            <a:endParaRPr lang="ko-KR" altLang="en-US" sz="1000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69280" y="262144"/>
            <a:ext cx="8152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spc="-150" dirty="0" smtClean="0">
                <a:solidFill>
                  <a:srgbClr val="004989"/>
                </a:solidFill>
              </a:rPr>
              <a:t>/   </a:t>
            </a:r>
            <a:r>
              <a:rPr lang="ko-KR" altLang="en-US" sz="2400" b="1" spc="-150" dirty="0" smtClean="0">
                <a:solidFill>
                  <a:srgbClr val="004989"/>
                </a:solidFill>
              </a:rPr>
              <a:t>학과 내규 제정 요청</a:t>
            </a:r>
            <a:endParaRPr lang="en-US" altLang="ko-KR" sz="2400" b="1" spc="-150" dirty="0" smtClean="0">
              <a:solidFill>
                <a:srgbClr val="004989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8513" y="7051494"/>
            <a:ext cx="876743" cy="25162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69279" y="833908"/>
            <a:ext cx="1014573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Tx/>
              <a:buChar char="-"/>
            </a:pPr>
            <a:r>
              <a:rPr lang="ko-KR" altLang="en-US" sz="1400" u="sng" spc="-9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금번 신청기간 내</a:t>
            </a:r>
            <a:r>
              <a:rPr lang="ko-KR" altLang="en-US" sz="1400" spc="-9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에</a:t>
            </a:r>
            <a:r>
              <a:rPr lang="en-US" altLang="ko-KR" sz="1400" spc="-9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</a:t>
            </a:r>
            <a:r>
              <a:rPr lang="ko-KR" altLang="en-US" sz="1400" spc="-9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학과별 특수성이 반영된 지도교수 배정에 대한 학과 내규를 제정하여 학생들에게 홈페이지 등을 통해 안내</a:t>
            </a:r>
            <a:endParaRPr lang="en-US" altLang="ko-KR" sz="1400" spc="-90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pPr marL="285750" indent="-285750">
              <a:lnSpc>
                <a:spcPct val="130000"/>
              </a:lnSpc>
              <a:buFontTx/>
              <a:buChar char="-"/>
            </a:pPr>
            <a:r>
              <a:rPr lang="ko-KR" altLang="en-US" sz="1400" spc="-90" dirty="0" smtClean="0">
                <a:solidFill>
                  <a:srgbClr val="FF0000"/>
                </a:solidFill>
                <a:latin typeface="+mn-ea"/>
              </a:rPr>
              <a:t>해당 내규는 </a:t>
            </a:r>
            <a:r>
              <a:rPr lang="en-US" altLang="ko-KR" sz="1400" spc="-90" dirty="0" smtClean="0">
                <a:solidFill>
                  <a:srgbClr val="FF0000"/>
                </a:solidFill>
                <a:latin typeface="+mn-ea"/>
              </a:rPr>
              <a:t>2022</a:t>
            </a:r>
            <a:r>
              <a:rPr lang="ko-KR" altLang="en-US" sz="1400" spc="-90" dirty="0" smtClean="0">
                <a:solidFill>
                  <a:srgbClr val="FF0000"/>
                </a:solidFill>
                <a:latin typeface="+mn-ea"/>
              </a:rPr>
              <a:t>학년도 대학원 요람 원고 작성시 취합 예정</a:t>
            </a:r>
          </a:p>
        </p:txBody>
      </p:sp>
      <p:pic>
        <p:nvPicPr>
          <p:cNvPr id="1026" name="Picture 2" descr="Understand free ic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122" y="4072379"/>
            <a:ext cx="1264051" cy="1264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다이어그램 5"/>
          <p:cNvGraphicFramePr/>
          <p:nvPr>
            <p:extLst>
              <p:ext uri="{D42A27DB-BD31-4B8C-83A1-F6EECF244321}">
                <p14:modId xmlns:p14="http://schemas.microsoft.com/office/powerpoint/2010/main" val="1179408845"/>
              </p:ext>
            </p:extLst>
          </p:nvPr>
        </p:nvGraphicFramePr>
        <p:xfrm>
          <a:off x="3469162" y="3223572"/>
          <a:ext cx="3690423" cy="27926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4" name="모서리가 둥근 직사각형 13"/>
          <p:cNvSpPr/>
          <p:nvPr/>
        </p:nvSpPr>
        <p:spPr>
          <a:xfrm>
            <a:off x="6961853" y="3717182"/>
            <a:ext cx="2552802" cy="1619247"/>
          </a:xfrm>
          <a:prstGeom prst="roundRect">
            <a:avLst/>
          </a:prstGeom>
          <a:solidFill>
            <a:schemeClr val="bg1"/>
          </a:solidFill>
          <a:ln>
            <a:solidFill>
              <a:srgbClr val="0046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latinLnBrk="1"/>
            <a:r>
              <a:rPr lang="en-US" altLang="ko-KR" sz="10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ex1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</a:t>
            </a:r>
            <a:r>
              <a:rPr lang="ko-KR" altLang="en-US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소속 학과주임교수와 협의하여 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</a:t>
            </a:r>
            <a:r>
              <a:rPr lang="ko-KR" altLang="en-US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기말 논문지도교수를 선임한다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.</a:t>
            </a:r>
          </a:p>
          <a:p>
            <a:pPr lvl="0" algn="just" latinLnBrk="1"/>
            <a:endParaRPr lang="en-US" altLang="ko-KR" sz="1000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lvl="0" algn="just" latinLnBrk="1"/>
            <a:r>
              <a:rPr lang="en-US" altLang="ko-KR" sz="10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ex2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</a:t>
            </a:r>
            <a:r>
              <a:rPr lang="ko-KR" altLang="en-US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지도교수와 상담 후 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</a:t>
            </a:r>
            <a:r>
              <a:rPr lang="ko-KR" altLang="en-US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기말 지도교수배정신청서를 제출하여 소속 학과주임교수의 승인을 득한다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.</a:t>
            </a:r>
          </a:p>
          <a:p>
            <a:pPr lvl="0" algn="just" latinLnBrk="1"/>
            <a:endParaRPr lang="en-US" altLang="ko-KR" sz="1000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lvl="0" algn="just" latinLnBrk="1"/>
            <a:r>
              <a:rPr lang="en-US" altLang="ko-KR" sz="10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ex3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</a:t>
            </a:r>
            <a:r>
              <a:rPr lang="ko-KR" altLang="en-US" sz="10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세부전공에</a:t>
            </a:r>
            <a:r>
              <a:rPr lang="ko-KR" altLang="en-US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의거하여 지도교수가 배정되며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변경을 희망할 경우 소속 학과주임교수와 상담한다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.</a:t>
            </a:r>
            <a:endParaRPr lang="ko-KR" altLang="en-US" sz="1000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5685452" y="6055386"/>
            <a:ext cx="2552802" cy="996107"/>
          </a:xfrm>
          <a:prstGeom prst="roundRect">
            <a:avLst/>
          </a:prstGeom>
          <a:solidFill>
            <a:schemeClr val="bg1"/>
          </a:solidFill>
          <a:ln>
            <a:solidFill>
              <a:srgbClr val="0046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latinLnBrk="1"/>
            <a:r>
              <a:rPr lang="en-US" altLang="ko-KR" sz="10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ex1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A</a:t>
            </a:r>
            <a:r>
              <a:rPr lang="ko-KR" altLang="en-US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전공의 경우 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X</a:t>
            </a:r>
            <a:r>
              <a:rPr lang="ko-KR" altLang="en-US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교수님에게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B</a:t>
            </a:r>
            <a:r>
              <a:rPr lang="ko-KR" altLang="en-US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전공의 경우 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Y</a:t>
            </a:r>
            <a:r>
              <a:rPr lang="ko-KR" altLang="en-US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교수님에게 배정된다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. </a:t>
            </a:r>
          </a:p>
          <a:p>
            <a:pPr lvl="0" algn="just" latinLnBrk="1"/>
            <a:endParaRPr lang="en-US" altLang="ko-KR" sz="1000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lvl="0" algn="just" latinLnBrk="1"/>
            <a:r>
              <a:rPr lang="en-US" altLang="ko-KR" sz="10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ex2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</a:t>
            </a:r>
            <a:r>
              <a:rPr lang="ko-KR" altLang="en-US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소속 학과 </a:t>
            </a:r>
            <a:r>
              <a:rPr lang="ko-KR" altLang="en-US" sz="10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교수별</a:t>
            </a:r>
            <a:r>
              <a:rPr lang="ko-KR" altLang="en-US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ko-KR" altLang="en-US" sz="1000" u="sng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지도학생</a:t>
            </a:r>
            <a:r>
              <a:rPr lang="ko-KR" altLang="en-US" sz="1000" u="sng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en-US" altLang="ko-KR" sz="1000" u="sng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TO</a:t>
            </a:r>
            <a:r>
              <a:rPr lang="ko-KR" altLang="en-US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는 아래와 같이 산정한다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.</a:t>
            </a:r>
            <a:endParaRPr lang="ko-KR" altLang="en-US" sz="1000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2566751" y="6083286"/>
            <a:ext cx="2552802" cy="968208"/>
          </a:xfrm>
          <a:prstGeom prst="roundRect">
            <a:avLst/>
          </a:prstGeom>
          <a:solidFill>
            <a:schemeClr val="bg1"/>
          </a:solidFill>
          <a:ln>
            <a:solidFill>
              <a:srgbClr val="0046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latinLnBrk="1"/>
            <a:r>
              <a:rPr lang="en-US" altLang="ko-KR" sz="10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ex1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</a:t>
            </a:r>
            <a:r>
              <a:rPr lang="ko-KR" altLang="en-US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타 학과 소속 교수도 </a:t>
            </a:r>
            <a:r>
              <a:rPr lang="ko-KR" altLang="en-US" sz="10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변경전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0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변경후</a:t>
            </a:r>
            <a:r>
              <a:rPr lang="ko-KR" altLang="en-US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지도교수의 상담 후 </a:t>
            </a:r>
            <a:r>
              <a:rPr lang="ko-KR" altLang="en-US" sz="1000" u="sng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지도교수로 선임</a:t>
            </a:r>
            <a:r>
              <a:rPr lang="ko-KR" altLang="en-US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할 수 있다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.</a:t>
            </a:r>
          </a:p>
          <a:p>
            <a:pPr lvl="0" algn="just" latinLnBrk="1"/>
            <a:endParaRPr lang="en-US" altLang="ko-KR" sz="1000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lvl="0" algn="just" latinLnBrk="1"/>
            <a:r>
              <a:rPr lang="en-US" altLang="ko-KR" sz="10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ex2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</a:t>
            </a:r>
            <a:r>
              <a:rPr lang="ko-KR" altLang="en-US" sz="10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융합전공</a:t>
            </a:r>
            <a:r>
              <a:rPr lang="ko-KR" altLang="en-US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신청 학생의 경우 학과주임교수와 상의 후 타과 소속의 교원을 </a:t>
            </a:r>
            <a:r>
              <a:rPr lang="ko-KR" altLang="en-US" sz="1000" u="sng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공동지도교수로 선임</a:t>
            </a:r>
            <a:r>
              <a:rPr lang="ko-KR" altLang="en-US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할 수 있다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.</a:t>
            </a:r>
            <a:endParaRPr lang="ko-KR" altLang="en-US" sz="1000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1114092" y="3638011"/>
            <a:ext cx="2552802" cy="1619247"/>
          </a:xfrm>
          <a:prstGeom prst="roundRect">
            <a:avLst/>
          </a:prstGeom>
          <a:solidFill>
            <a:schemeClr val="bg1"/>
          </a:solidFill>
          <a:ln>
            <a:solidFill>
              <a:srgbClr val="0046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latinLnBrk="1"/>
            <a:r>
              <a:rPr lang="en-US" altLang="ko-KR" sz="10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ex1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</a:t>
            </a:r>
            <a:r>
              <a:rPr lang="ko-KR" altLang="en-US" sz="1000" u="sng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원하는 연구실에 배정되지 못한 경우 </a:t>
            </a:r>
            <a:r>
              <a:rPr lang="ko-KR" altLang="en-US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또는 </a:t>
            </a:r>
            <a:r>
              <a:rPr lang="ko-KR" altLang="en-US" sz="1000" u="sng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지도교수 배정에 관하여 민원이 발생한 경우</a:t>
            </a:r>
            <a:r>
              <a:rPr lang="ko-KR" altLang="en-US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학과주임교수 상담을 진행한다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.</a:t>
            </a:r>
          </a:p>
          <a:p>
            <a:pPr lvl="0" algn="just" latinLnBrk="1"/>
            <a:endParaRPr lang="en-US" altLang="ko-KR" sz="1000" dirty="0">
              <a:solidFill>
                <a:schemeClr val="tx1"/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lvl="0" algn="just" latinLnBrk="1"/>
            <a:r>
              <a:rPr lang="en-US" altLang="ko-KR" sz="10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ex2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</a:t>
            </a:r>
            <a:r>
              <a:rPr lang="ko-KR" altLang="en-US" sz="1000" u="sng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학생의 의사를 최우선으로 고려</a:t>
            </a:r>
            <a:r>
              <a:rPr lang="ko-KR" altLang="en-US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하기 위해 </a:t>
            </a:r>
            <a:r>
              <a:rPr lang="ko-KR" altLang="en-US" sz="1000" u="sng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희망지도교수 명단</a:t>
            </a:r>
            <a:r>
              <a:rPr lang="ko-KR" altLang="en-US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을 </a:t>
            </a:r>
            <a:r>
              <a:rPr lang="ko-KR" altLang="en-US" sz="1000" dirty="0" err="1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제출받는다</a:t>
            </a:r>
            <a:r>
              <a:rPr lang="en-US" altLang="ko-KR" sz="1000" dirty="0" smtClean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80033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852</TotalTime>
  <Words>575</Words>
  <Application>Microsoft Office PowerPoint</Application>
  <PresentationFormat>사용자 지정</PresentationFormat>
  <Paragraphs>92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3" baseType="lpstr">
      <vt:lpstr>Calibri</vt:lpstr>
      <vt:lpstr>KoPubWorld돋움체 Light</vt:lpstr>
      <vt:lpstr>맑은 고딕</vt:lpstr>
      <vt:lpstr>Calibri Light</vt:lpstr>
      <vt:lpstr>KoPub돋움체 Light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Lee Sukyung</dc:creator>
  <cp:lastModifiedBy>user</cp:lastModifiedBy>
  <cp:revision>84</cp:revision>
  <dcterms:created xsi:type="dcterms:W3CDTF">2020-04-02T04:46:55Z</dcterms:created>
  <dcterms:modified xsi:type="dcterms:W3CDTF">2021-11-12T02:13:11Z</dcterms:modified>
</cp:coreProperties>
</file>